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63" r:id="rId5"/>
    <p:sldId id="262" r:id="rId6"/>
    <p:sldId id="282" r:id="rId7"/>
    <p:sldId id="265" r:id="rId8"/>
    <p:sldId id="281" r:id="rId9"/>
    <p:sldId id="266" r:id="rId10"/>
    <p:sldId id="268" r:id="rId11"/>
    <p:sldId id="277" r:id="rId12"/>
    <p:sldId id="280" r:id="rId13"/>
    <p:sldId id="276" r:id="rId14"/>
    <p:sldId id="269" r:id="rId15"/>
    <p:sldId id="270" r:id="rId16"/>
    <p:sldId id="271" r:id="rId17"/>
    <p:sldId id="264" r:id="rId18"/>
    <p:sldId id="261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F7B2878-F285-41F4-8395-61379D238616}">
          <p14:sldIdLst>
            <p14:sldId id="256"/>
            <p14:sldId id="257"/>
            <p14:sldId id="260"/>
            <p14:sldId id="263"/>
            <p14:sldId id="262"/>
            <p14:sldId id="282"/>
            <p14:sldId id="265"/>
            <p14:sldId id="281"/>
            <p14:sldId id="266"/>
            <p14:sldId id="268"/>
            <p14:sldId id="277"/>
            <p14:sldId id="280"/>
            <p14:sldId id="276"/>
            <p14:sldId id="269"/>
            <p14:sldId id="270"/>
            <p14:sldId id="271"/>
            <p14:sldId id="264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61A1"/>
    <a:srgbClr val="E74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404667\Documents\Pres%20ST%202022\Correspondances%20DP%20et%20profils%20compl&#233;t&#233;s%20&#224;%2030%25%20et%20+_03Mars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49999999999998"/>
          <c:y val="0.19212962962962962"/>
          <c:w val="0.46388888888888891"/>
          <c:h val="0.7731481481481481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C73-4E04-B191-6FEF55D2E1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C73-4E04-B191-6FEF55D2E1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C73-4E04-B191-6FEF55D2E17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C73-4E04-B191-6FEF55D2E17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C73-4E04-B191-6FEF55D2E17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C73-4E04-B191-6FEF55D2E17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C73-4E04-B191-6FEF55D2E17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C73-4E04-B191-6FEF55D2E178}"/>
              </c:ext>
            </c:extLst>
          </c:dPt>
          <c:dLbls>
            <c:dLbl>
              <c:idx val="0"/>
              <c:layout>
                <c:manualLayout>
                  <c:x val="0.13333333333333344"/>
                  <c:y val="3.24074074074074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C73-4E04-B191-6FEF55D2E1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833333333333333"/>
                  <c:y val="7.4074074074073987E-2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C73-4E04-B191-6FEF55D2E17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48496"/>
                        <a:gd name="adj2" fmla="val 103780"/>
                        <a:gd name="adj3" fmla="val -13457"/>
                        <a:gd name="adj4" fmla="val 151435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-0.2"/>
                  <c:y val="4.6296296296296252E-2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C73-4E04-B191-6FEF55D2E17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39572"/>
                        <a:gd name="adj2" fmla="val 106731"/>
                        <a:gd name="adj3" fmla="val 10339"/>
                        <a:gd name="adj4" fmla="val 210089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3"/>
              <c:layout>
                <c:manualLayout>
                  <c:x val="-0.25555555555555554"/>
                  <c:y val="-6.9444444444444461E-2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C73-4E04-B191-6FEF55D2E17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75267"/>
                        <a:gd name="adj2" fmla="val 105226"/>
                        <a:gd name="adj3" fmla="val 109491"/>
                        <a:gd name="adj4" fmla="val 340206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>
                <c:manualLayout>
                  <c:x val="-0.26944444444444443"/>
                  <c:y val="-0.16666666666666666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C73-4E04-B191-6FEF55D2E17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93114"/>
                        <a:gd name="adj2" fmla="val 104534"/>
                        <a:gd name="adj3" fmla="val 192779"/>
                        <a:gd name="adj4" fmla="val 258536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>
                <c:manualLayout>
                  <c:x val="-0.10000000000000005"/>
                  <c:y val="-0.16666666666666666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C73-4E04-B191-6FEF55D2E17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107987"/>
                        <a:gd name="adj2" fmla="val 76949"/>
                        <a:gd name="adj3" fmla="val 192779"/>
                        <a:gd name="adj4" fmla="val 125807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6"/>
              <c:layout>
                <c:manualLayout>
                  <c:x val="2.7777777777777728E-2"/>
                  <c:y val="-0.15277777777777779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C73-4E04-B191-6FEF55D2E17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99063"/>
                        <a:gd name="adj2" fmla="val 29580"/>
                        <a:gd name="adj3" fmla="val 180880"/>
                        <a:gd name="adj4" fmla="val 27023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7"/>
              <c:layout>
                <c:manualLayout>
                  <c:x val="0.1388888888888889"/>
                  <c:y val="-0.1203703703703703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FC73-4E04-B191-6FEF55D2E1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Feuil1!$I$31:$I$38</c:f>
              <c:strCache>
                <c:ptCount val="8"/>
                <c:pt idx="0">
                  <c:v>domicile</c:v>
                </c:pt>
                <c:pt idx="1">
                  <c:v>voie publique</c:v>
                </c:pt>
                <c:pt idx="2">
                  <c:v>Etab santé</c:v>
                </c:pt>
                <c:pt idx="3">
                  <c:v>EHPAD </c:v>
                </c:pt>
                <c:pt idx="4">
                  <c:v>Lieu travail</c:v>
                </c:pt>
                <c:pt idx="5">
                  <c:v>loisir, sport</c:v>
                </c:pt>
                <c:pt idx="6">
                  <c:v>aquatique </c:v>
                </c:pt>
                <c:pt idx="7">
                  <c:v>autres</c:v>
                </c:pt>
              </c:strCache>
            </c:strRef>
          </c:cat>
          <c:val>
            <c:numRef>
              <c:f>Feuil1!$J$31:$J$38</c:f>
              <c:numCache>
                <c:formatCode>General</c:formatCode>
                <c:ptCount val="8"/>
                <c:pt idx="0">
                  <c:v>1636</c:v>
                </c:pt>
                <c:pt idx="1">
                  <c:v>194</c:v>
                </c:pt>
                <c:pt idx="2">
                  <c:v>141</c:v>
                </c:pt>
                <c:pt idx="3">
                  <c:v>95</c:v>
                </c:pt>
                <c:pt idx="4">
                  <c:v>37</c:v>
                </c:pt>
                <c:pt idx="5">
                  <c:v>22</c:v>
                </c:pt>
                <c:pt idx="6">
                  <c:v>13</c:v>
                </c:pt>
                <c:pt idx="7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FC73-4E04-B191-6FEF55D2E1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3D171-D82E-4293-81C3-5196DDEC04B3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B03C4-9FF9-41CA-9B6B-D339588B4A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87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Présentation faite lors des JMUGE 2022 avec</a:t>
            </a:r>
            <a:r>
              <a:rPr lang="fr-FR" baseline="0" dirty="0" smtClean="0"/>
              <a:t> 2 objectifs : faire le point sur le déploiement en Grand Est et commencer à extraire quelques informations intéressantes de la base de données </a:t>
            </a:r>
            <a:r>
              <a:rPr lang="fr-FR" baseline="0" dirty="0" err="1" smtClean="0"/>
              <a:t>SMUR-T@b</a:t>
            </a:r>
            <a:r>
              <a:rPr lang="fr-FR" baseline="0" dirty="0" smtClean="0"/>
              <a:t> qui ne cesse de grandir. Les données brutes sont utiles pour avoir une idée de l’activité de nos SMUR mais l’exploitation de ces données à travers différents points d’entrée est également très importante et nous apporte des informations concrètes sur nos prises en charge </a:t>
            </a:r>
            <a:r>
              <a:rPr lang="fr-FR" baseline="0" dirty="0" err="1" smtClean="0"/>
              <a:t>extra-hospitalières</a:t>
            </a:r>
            <a:r>
              <a:rPr lang="fr-FR" baseline="0" dirty="0" smtClean="0"/>
              <a:t> en Grand Est.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B03C4-9FF9-41CA-9B6B-D339588B4AB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256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 faisant un</a:t>
            </a:r>
            <a:r>
              <a:rPr lang="fr-FR" baseline="0" dirty="0" smtClean="0"/>
              <a:t> chainage probabiliste avec les RPU, on trouve une explication aux patients orientés vers les CH sans </a:t>
            </a:r>
            <a:r>
              <a:rPr lang="fr-FR" baseline="0" dirty="0" err="1" smtClean="0"/>
              <a:t>coro</a:t>
            </a:r>
            <a:r>
              <a:rPr lang="fr-FR" baseline="0" dirty="0" smtClean="0"/>
              <a:t> avec parfois une réorientation secondaire vers CHU, une prise en charge en USIC ou une modification du diagnostic initial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B03C4-9FF9-41CA-9B6B-D339588B4AB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237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 l’analyse de cette pathologie,</a:t>
            </a:r>
            <a:r>
              <a:rPr lang="fr-FR" baseline="0" dirty="0" smtClean="0"/>
              <a:t> on peut uniquement se baser sur les fiches profil remplies. Malgré l’existence d’une POS TG et de recommandations précises, peu de patients gradés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B03C4-9FF9-41CA-9B6B-D339588B4AB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44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Chiffres cohérents avec les recommandations actuelles concernant l’orientation des patients en fonction de leur grade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B03C4-9FF9-41CA-9B6B-D339588B4AB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828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Concernant l’analyse des données, il nous faut aller vers davantage de fiches profil utilisées et vers une meilleure complétude. Pour cela, nous avons</a:t>
            </a:r>
            <a:r>
              <a:rPr lang="fr-FR" baseline="0" dirty="0" smtClean="0"/>
              <a:t> retravaillé une partie de ces fiches pour la V4. Il nous faut également poursuivre l’exploitation de ces données qui offrent une multitude d’informations sur notre activité pré-hospitalière. Cette base de données à l’échelle d’une grande région est unique.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B03C4-9FF9-41CA-9B6B-D339588B4AB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865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 2021, 32 sites étaient en production soit 72% du territoire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B03C4-9FF9-41CA-9B6B-D339588B4AB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905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Avec une moyenne de 50 interventions par jour rentrées dans </a:t>
            </a:r>
            <a:r>
              <a:rPr lang="fr-FR" dirty="0" err="1" smtClean="0"/>
              <a:t>SMUR-T@b</a:t>
            </a:r>
            <a:r>
              <a:rPr lang="fr-FR" dirty="0" smtClean="0"/>
              <a:t>, la base de données prend</a:t>
            </a:r>
            <a:r>
              <a:rPr lang="fr-FR" baseline="0" dirty="0" smtClean="0"/>
              <a:t> rapidement de l’ampleur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B03C4-9FF9-41CA-9B6B-D339588B4AB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566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 faut cependant rester vigilants et réactifs lorsqu’on observe une baisse</a:t>
            </a:r>
            <a:r>
              <a:rPr lang="fr-FR" baseline="0" dirty="0" smtClean="0"/>
              <a:t> de la complétude pour un site qui peut être </a:t>
            </a:r>
            <a:r>
              <a:rPr lang="fr-FR" baseline="0" dirty="0" err="1" smtClean="0"/>
              <a:t>dûe</a:t>
            </a:r>
            <a:r>
              <a:rPr lang="fr-FR" baseline="0" dirty="0" smtClean="0"/>
              <a:t> à plusieurs facteurs (</a:t>
            </a:r>
            <a:r>
              <a:rPr lang="fr-FR" baseline="0" dirty="0" err="1" smtClean="0"/>
              <a:t>pb</a:t>
            </a:r>
            <a:r>
              <a:rPr lang="fr-FR" baseline="0" dirty="0" smtClean="0"/>
              <a:t> technique, recours à des médecins non formés…)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B03C4-9FF9-41CA-9B6B-D339588B4AB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741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Analyse des patients</a:t>
            </a:r>
            <a:r>
              <a:rPr lang="fr-FR" baseline="0" dirty="0" smtClean="0"/>
              <a:t> ayant présenté un ACR depuis 2019 avec un regard sur la fiche profil spécifique qui est remplit à 80% lorsqu’elle est ouverte. Malgré tout, peu de fiches profil par rapport au nombre total de dossiers.</a:t>
            </a:r>
          </a:p>
          <a:p>
            <a:r>
              <a:rPr lang="fr-FR" baseline="0" dirty="0" smtClean="0"/>
              <a:t>Les % de patients ressuscités sont conformes aux chiffres connus.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B03C4-9FF9-41CA-9B6B-D339588B4AB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970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Analyse des patients</a:t>
            </a:r>
            <a:r>
              <a:rPr lang="fr-FR" baseline="0" dirty="0" smtClean="0"/>
              <a:t> orientés vers le SAU après un ACR avec diverses explications. </a:t>
            </a:r>
            <a:r>
              <a:rPr lang="fr-FR" baseline="0" dirty="0" smtClean="0"/>
              <a:t>Dans la majorité des cas, le patient faisant juste « un stop » aux urgences en attendant une place en réa.</a:t>
            </a:r>
            <a:endParaRPr lang="fr-FR" baseline="0" dirty="0" smtClean="0"/>
          </a:p>
          <a:p>
            <a:r>
              <a:rPr lang="fr-FR" baseline="0" dirty="0" smtClean="0"/>
              <a:t>Cette analyse a été possible en regroupant les informations de </a:t>
            </a:r>
            <a:r>
              <a:rPr lang="fr-FR" baseline="0" dirty="0" err="1" smtClean="0"/>
              <a:t>SMUR-T@b</a:t>
            </a:r>
            <a:r>
              <a:rPr lang="fr-FR" baseline="0" dirty="0" smtClean="0"/>
              <a:t> avec les données RPU donc en faisant un chaînage probabiliste.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B03C4-9FF9-41CA-9B6B-D339588B4AB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221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B03C4-9FF9-41CA-9B6B-D339588B4AB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723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</a:t>
            </a:r>
            <a:r>
              <a:rPr lang="fr-FR" baseline="0" dirty="0" smtClean="0"/>
              <a:t> les fiches profil DT : plus grande utilisation que dans l’ACR : 22% mais complétude à seulement 67%. Pour la grande majorité des cas : diagnostic non spécifique de DT après prise en charge. Environ 32% de SCA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B03C4-9FF9-41CA-9B6B-D339588B4AB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310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Complications très rares des SCA ST+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B03C4-9FF9-41CA-9B6B-D339588B4AB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493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BF4CF11-9852-408F-B66D-1ED24B16F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00915BB3-8DB3-445C-8BC4-CA455DBA6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2EA5176-D471-4F5F-9545-31E38FE34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06AD-914E-47C7-895A-6B813BD9DAD2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F759812-C287-4AC3-999C-3B156F691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2B8AC8D-1B31-4062-9E5C-BE2E5A35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A2AF-F4E7-4F17-AA4E-C317E71D6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18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2C29AA8-86A5-4B41-93F3-7CB3F9A6D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B38A95B7-BD50-4280-BE3F-8D1C16EB2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4B77C3C-7752-4027-84F7-9A07F2186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06AD-914E-47C7-895A-6B813BD9DAD2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BEFF80A-824E-4C88-A5B9-6C5323C46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3C1C912E-5BD5-46C7-A2EC-645C0F432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A2AF-F4E7-4F17-AA4E-C317E71D6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471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3A60AF74-CCBF-4083-BACF-BF49F5B696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9B6A66A0-CC1A-4A1F-8A1D-973947253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781360A-D6FC-462A-B155-B3A53535D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06AD-914E-47C7-895A-6B813BD9DAD2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DCAF538-0182-4D6F-B1F0-924E066F6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4DF3C0F2-DE27-4237-8B35-CECC9D83C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A2AF-F4E7-4F17-AA4E-C317E71D6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06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53FF874-853B-4838-AC7A-FD99189AC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C3C0554-E01E-4550-B03E-C38221D7C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80B3F85-B007-490D-9747-1C3416497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06AD-914E-47C7-895A-6B813BD9DAD2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DC5F3DE-2870-434D-B9DA-463AF78AE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E2CE008-CF72-48A5-8CF6-EA76AFC93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A2AF-F4E7-4F17-AA4E-C317E71D6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43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8F4B98F-8572-4E9C-8BD2-B8524DB8B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709A025B-348B-440F-9227-7728477F3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DC7455D-2D4D-4A9D-89DD-72F91578A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06AD-914E-47C7-895A-6B813BD9DAD2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95DD21F-8766-432B-BC32-C132391F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CF5BC8D1-D257-4438-9849-93CF0FEF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A2AF-F4E7-4F17-AA4E-C317E71D6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04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DA08B16-23E4-488D-B553-55617082C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ABAA952-085C-41AF-AA8C-B6EE838E9D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9D6B9FFB-4DCB-4923-8376-4EC75690C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118D9702-BCC5-4FC0-8B14-02E54BE8C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06AD-914E-47C7-895A-6B813BD9DAD2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7BCC3E68-37DF-48E2-85F8-6F36BB827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8FF6A23B-C149-4412-BA3A-9A1711A00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A2AF-F4E7-4F17-AA4E-C317E71D6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58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333EFA3-0D6E-483F-85E8-B4BD87256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BDCCE054-611D-4FA1-AFDD-22F10C530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C2C61B7D-11BC-4C83-8EFB-80DD29B57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472C64D1-EB36-41BF-A647-D1DB65BF65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3921A95F-A6C7-4744-B651-558679629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3E97CE32-D044-4C63-9223-28DCE645C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06AD-914E-47C7-895A-6B813BD9DAD2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AF5D7C13-C4A9-4C38-9BA6-4FD11153A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AA2451EF-65E0-44AE-B8E1-71BE68782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A2AF-F4E7-4F17-AA4E-C317E71D6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6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D367147-AA08-4A67-B16F-2842459D4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05319BED-5F41-42CD-8D4E-6425ECA2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06AD-914E-47C7-895A-6B813BD9DAD2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F8C2BD0C-02B4-4459-8F39-4CC804FF6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19C6C07D-D402-4D9C-B25A-FAA53EA59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A2AF-F4E7-4F17-AA4E-C317E71D6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40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F627CCA0-66F1-4F8E-B2A1-EE16B4B86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06AD-914E-47C7-895A-6B813BD9DAD2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74B573CB-1D83-425E-A24C-F7ECF151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DF1B93AB-B6F1-4749-80BC-0DD2FF832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A2AF-F4E7-4F17-AA4E-C317E71D6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8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F3EA0BC-6096-4339-A3E1-4F53C04B3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1F6B5CA-314F-4A90-AC28-1AD3602D0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BBE17A49-8646-446A-8247-218C386F8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B79D63F6-5E93-4571-AA3B-A461A8471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06AD-914E-47C7-895A-6B813BD9DAD2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568EA2D1-E749-4B97-83BB-3CC441E2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0AFE21B8-3E51-4A67-8B50-59EAADE5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A2AF-F4E7-4F17-AA4E-C317E71D6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77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5246F8E-8532-4A1D-A330-035BAC0C0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2EEE3364-1BC2-429D-A15F-0A64536D98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85F56A86-2BAE-4F33-AB2B-6D1D40614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10448BDE-E35A-415E-B7C1-2294DE4EF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06AD-914E-47C7-895A-6B813BD9DAD2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0403ABEA-3B76-4C31-A80D-04245B009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CEC788CB-FF2C-4B43-A0A1-470CF23DF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A2AF-F4E7-4F17-AA4E-C317E71D6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42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8E366264-C787-4DF4-8F64-DBE3EDFA8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5A1B399-7450-4732-8FCF-F916D24D4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57D2C80A-6E6A-4129-A8C3-172DBF7B3D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206AD-914E-47C7-895A-6B813BD9DAD2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1A1C13BB-077F-4F89-A210-C7FDC87520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42BB8AC-8FEE-4844-B3A3-C282D6E80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BA2AF-F4E7-4F17-AA4E-C317E71D6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51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FE669CC-A544-485C-8C23-DFE42DA38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6715" y="2002259"/>
            <a:ext cx="7356795" cy="238760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err="1" smtClean="0">
                <a:solidFill>
                  <a:schemeClr val="tx2"/>
                </a:solidFill>
              </a:rPr>
              <a:t>SMUR-t@b</a:t>
            </a:r>
            <a:r>
              <a:rPr lang="fr-FR" dirty="0" smtClean="0">
                <a:solidFill>
                  <a:schemeClr val="tx2"/>
                </a:solidFill>
              </a:rPr>
              <a:t/>
            </a:r>
            <a:br>
              <a:rPr lang="fr-FR" dirty="0" smtClean="0">
                <a:solidFill>
                  <a:schemeClr val="tx2"/>
                </a:solidFill>
              </a:rPr>
            </a:br>
            <a:r>
              <a:rPr lang="fr-FR" sz="4900" dirty="0" smtClean="0">
                <a:solidFill>
                  <a:schemeClr val="tx2"/>
                </a:solidFill>
              </a:rPr>
              <a:t>Etat des lieux</a:t>
            </a:r>
            <a:br>
              <a:rPr lang="fr-FR" sz="4900" dirty="0" smtClean="0">
                <a:solidFill>
                  <a:schemeClr val="tx2"/>
                </a:solidFill>
              </a:rPr>
            </a:br>
            <a:r>
              <a:rPr lang="fr-FR" sz="4900" dirty="0" smtClean="0">
                <a:solidFill>
                  <a:schemeClr val="tx2"/>
                </a:solidFill>
              </a:rPr>
              <a:t>Premières données chiffrées</a:t>
            </a:r>
            <a:endParaRPr lang="fr-FR" sz="4900" dirty="0">
              <a:solidFill>
                <a:schemeClr val="tx2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244CA217-8DE7-444B-911F-41CEC2E96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2386" y="5443582"/>
            <a:ext cx="6473582" cy="1187545"/>
          </a:xfrm>
        </p:spPr>
        <p:txBody>
          <a:bodyPr>
            <a:normAutofit/>
          </a:bodyPr>
          <a:lstStyle/>
          <a:p>
            <a:pPr algn="r"/>
            <a:r>
              <a:rPr lang="fr-FR" dirty="0" smtClean="0"/>
              <a:t>Dr Marc NOIZET</a:t>
            </a:r>
          </a:p>
          <a:p>
            <a:pPr algn="l"/>
            <a:endParaRPr lang="fr-FR" sz="1800" dirty="0"/>
          </a:p>
          <a:p>
            <a:pPr algn="l"/>
            <a:r>
              <a:rPr lang="fr-FR" sz="1800" dirty="0" smtClean="0"/>
              <a:t>JMUGE		                                       TROYES Mai 2022</a:t>
            </a:r>
            <a:endParaRPr lang="fr-FR" sz="1800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CDF25515-C331-4F6B-AA54-9DC7E6EA9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6318" y="0"/>
            <a:ext cx="10305738" cy="685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l="47667" r="439"/>
          <a:stretch/>
        </p:blipFill>
        <p:spPr>
          <a:xfrm>
            <a:off x="-1063222" y="1"/>
            <a:ext cx="5669937" cy="60924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063222" y="5773003"/>
            <a:ext cx="6085598" cy="1228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095750" y="4619623"/>
            <a:ext cx="8096250" cy="21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-1063222" y="2002259"/>
            <a:ext cx="148822" cy="934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1532" y="5890777"/>
            <a:ext cx="5128113" cy="740350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="" xmlns:a16="http://schemas.microsoft.com/office/drawing/2014/main" id="{42887B87-1B4F-4F59-BACC-C703F0DB00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589709" y="5890777"/>
            <a:ext cx="2937470" cy="6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2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5C8F4F7-D6DD-4BF4-A31A-3A325F2A6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DOULEUR THORACIQUE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2" name="Rectangle à coins arrondis 51"/>
          <p:cNvSpPr/>
          <p:nvPr/>
        </p:nvSpPr>
        <p:spPr>
          <a:xfrm>
            <a:off x="4959471" y="2495820"/>
            <a:ext cx="1466491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10631 DT (26,1%)</a:t>
            </a:r>
            <a:endParaRPr lang="fr-FR" dirty="0"/>
          </a:p>
        </p:txBody>
      </p:sp>
      <p:sp>
        <p:nvSpPr>
          <p:cNvPr id="53" name="Rectangle à coins arrondis 52"/>
          <p:cNvSpPr/>
          <p:nvPr/>
        </p:nvSpPr>
        <p:spPr>
          <a:xfrm>
            <a:off x="7199463" y="1380137"/>
            <a:ext cx="3067168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59% transport médicalisé</a:t>
            </a:r>
          </a:p>
          <a:p>
            <a:pPr algn="ctr"/>
            <a:r>
              <a:rPr lang="fr-FR" dirty="0" smtClean="0"/>
              <a:t>38% non médicalisé</a:t>
            </a:r>
            <a:endParaRPr lang="fr-FR" dirty="0"/>
          </a:p>
        </p:txBody>
      </p:sp>
      <p:sp>
        <p:nvSpPr>
          <p:cNvPr id="54" name="Rectangle à coins arrondis 53"/>
          <p:cNvSpPr/>
          <p:nvPr/>
        </p:nvSpPr>
        <p:spPr>
          <a:xfrm>
            <a:off x="7748198" y="2245036"/>
            <a:ext cx="1969697" cy="931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Orientation : </a:t>
            </a:r>
          </a:p>
          <a:p>
            <a:pPr algn="ctr"/>
            <a:r>
              <a:rPr lang="fr-FR" dirty="0" smtClean="0"/>
              <a:t>66% vers SAU</a:t>
            </a:r>
          </a:p>
          <a:p>
            <a:pPr algn="ctr"/>
            <a:r>
              <a:rPr lang="fr-FR" dirty="0" smtClean="0"/>
              <a:t>28% vers Cardio</a:t>
            </a:r>
            <a:endParaRPr lang="fr-FR" dirty="0"/>
          </a:p>
        </p:txBody>
      </p:sp>
      <p:sp>
        <p:nvSpPr>
          <p:cNvPr id="59" name="Rectangle à coins arrondis 58"/>
          <p:cNvSpPr/>
          <p:nvPr/>
        </p:nvSpPr>
        <p:spPr>
          <a:xfrm>
            <a:off x="7587091" y="3825467"/>
            <a:ext cx="2130804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2350 FICHES PROFIL DT (22%)</a:t>
            </a:r>
            <a:endParaRPr lang="fr-FR" dirty="0"/>
          </a:p>
        </p:txBody>
      </p:sp>
      <p:cxnSp>
        <p:nvCxnSpPr>
          <p:cNvPr id="61" name="Connecteur en angle 60"/>
          <p:cNvCxnSpPr>
            <a:stCxn id="53" idx="1"/>
            <a:endCxn id="52" idx="0"/>
          </p:cNvCxnSpPr>
          <p:nvPr/>
        </p:nvCxnSpPr>
        <p:spPr>
          <a:xfrm rot="10800000" flipV="1">
            <a:off x="5692717" y="1690688"/>
            <a:ext cx="1506746" cy="80513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en angle 92"/>
          <p:cNvCxnSpPr>
            <a:stCxn id="52" idx="2"/>
            <a:endCxn id="59" idx="1"/>
          </p:cNvCxnSpPr>
          <p:nvPr/>
        </p:nvCxnSpPr>
        <p:spPr>
          <a:xfrm rot="16200000" flipH="1">
            <a:off x="6130356" y="2679283"/>
            <a:ext cx="1019096" cy="189437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848870" y="1756781"/>
            <a:ext cx="4110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26,1% des interventions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22% des DT ont une fiche Profil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Complétude </a:t>
            </a:r>
            <a:r>
              <a:rPr lang="fr-FR" sz="2000" dirty="0"/>
              <a:t>PROFIL </a:t>
            </a:r>
            <a:r>
              <a:rPr lang="fr-FR" sz="2000" dirty="0" smtClean="0"/>
              <a:t>67%</a:t>
            </a: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endParaRPr lang="fr-FR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7698169" y="4848061"/>
            <a:ext cx="1935569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291 NSTEMI (12,3%)</a:t>
            </a:r>
            <a:endParaRPr lang="fr-FR" dirty="0"/>
          </a:p>
        </p:txBody>
      </p:sp>
      <p:cxnSp>
        <p:nvCxnSpPr>
          <p:cNvPr id="14" name="Connecteur droit 13"/>
          <p:cNvCxnSpPr>
            <a:stCxn id="59" idx="2"/>
            <a:endCxn id="26" idx="0"/>
          </p:cNvCxnSpPr>
          <p:nvPr/>
        </p:nvCxnSpPr>
        <p:spPr>
          <a:xfrm>
            <a:off x="8652493" y="4446569"/>
            <a:ext cx="13461" cy="401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54" idx="0"/>
            <a:endCxn id="53" idx="2"/>
          </p:cNvCxnSpPr>
          <p:nvPr/>
        </p:nvCxnSpPr>
        <p:spPr>
          <a:xfrm flipV="1">
            <a:off x="8733047" y="2001239"/>
            <a:ext cx="0" cy="243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à coins arrondis 23"/>
          <p:cNvSpPr/>
          <p:nvPr/>
        </p:nvSpPr>
        <p:spPr>
          <a:xfrm>
            <a:off x="9953126" y="4837875"/>
            <a:ext cx="1935569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467 STEMI (19,9%)</a:t>
            </a:r>
            <a:endParaRPr lang="fr-FR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5278858" y="4848061"/>
            <a:ext cx="2099923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1597Autres DIAG (67,8%)</a:t>
            </a:r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445749"/>
              </p:ext>
            </p:extLst>
          </p:nvPr>
        </p:nvGraphicFramePr>
        <p:xfrm>
          <a:off x="1492537" y="3810454"/>
          <a:ext cx="1927468" cy="23115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78827">
                  <a:extLst>
                    <a:ext uri="{9D8B030D-6E8A-4147-A177-3AD203B41FA5}">
                      <a16:colId xmlns="" xmlns:a16="http://schemas.microsoft.com/office/drawing/2014/main" val="2220578550"/>
                    </a:ext>
                  </a:extLst>
                </a:gridCol>
                <a:gridCol w="548641">
                  <a:extLst>
                    <a:ext uri="{9D8B030D-6E8A-4147-A177-3AD203B41FA5}">
                      <a16:colId xmlns="" xmlns:a16="http://schemas.microsoft.com/office/drawing/2014/main" val="1410146653"/>
                    </a:ext>
                  </a:extLst>
                </a:gridCol>
              </a:tblGrid>
              <a:tr h="2311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doul thor SP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77,9%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996293863"/>
                  </a:ext>
                </a:extLst>
              </a:tr>
              <a:tr h="2311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tr cond/rythme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5,5%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3836318"/>
                  </a:ext>
                </a:extLst>
              </a:tr>
              <a:tr h="2311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patho respiratoires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4,3%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60723315"/>
                  </a:ext>
                </a:extLst>
              </a:tr>
              <a:tr h="2311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 err="1">
                          <a:effectLst/>
                        </a:rPr>
                        <a:t>patho</a:t>
                      </a:r>
                      <a:r>
                        <a:rPr lang="fr-FR" sz="1000" u="none" strike="noStrike" dirty="0">
                          <a:effectLst/>
                        </a:rPr>
                        <a:t> </a:t>
                      </a:r>
                      <a:r>
                        <a:rPr lang="fr-FR" sz="1000" u="none" strike="noStrike" dirty="0" err="1">
                          <a:effectLst/>
                        </a:rPr>
                        <a:t>dig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3,2%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852140342"/>
                  </a:ext>
                </a:extLst>
              </a:tr>
              <a:tr h="2311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insuff card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2,6%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21655684"/>
                  </a:ext>
                </a:extLst>
              </a:tr>
              <a:tr h="2311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hyper/hypotension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1,8%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85247690"/>
                  </a:ext>
                </a:extLst>
              </a:tr>
              <a:tr h="2311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tr anxieux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1,8%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53369069"/>
                  </a:ext>
                </a:extLst>
              </a:tr>
              <a:tr h="2311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malaise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1,5%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66056947"/>
                  </a:ext>
                </a:extLst>
              </a:tr>
              <a:tr h="2311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autres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1,2%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94038055"/>
                  </a:ext>
                </a:extLst>
              </a:tr>
              <a:tr h="2311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autre </a:t>
                      </a:r>
                      <a:r>
                        <a:rPr lang="fr-FR" sz="1000" u="none" strike="noStrike" dirty="0" err="1">
                          <a:effectLst/>
                        </a:rPr>
                        <a:t>tble</a:t>
                      </a:r>
                      <a:r>
                        <a:rPr lang="fr-FR" sz="1000" u="none" strike="noStrike" dirty="0">
                          <a:effectLst/>
                        </a:rPr>
                        <a:t> cardio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0,7%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05507178"/>
                  </a:ext>
                </a:extLst>
              </a:tr>
            </a:tbl>
          </a:graphicData>
        </a:graphic>
      </p:graphicFrame>
      <p:cxnSp>
        <p:nvCxnSpPr>
          <p:cNvPr id="10" name="Connecteur droit avec flèche 9"/>
          <p:cNvCxnSpPr/>
          <p:nvPr/>
        </p:nvCxnSpPr>
        <p:spPr>
          <a:xfrm flipH="1">
            <a:off x="3781796" y="5148426"/>
            <a:ext cx="1335955" cy="10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en angle 11"/>
          <p:cNvCxnSpPr>
            <a:stCxn id="25" idx="0"/>
          </p:cNvCxnSpPr>
          <p:nvPr/>
        </p:nvCxnSpPr>
        <p:spPr>
          <a:xfrm rot="5400000" flipH="1" flipV="1">
            <a:off x="7380455" y="3576024"/>
            <a:ext cx="220402" cy="232367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en angle 14"/>
          <p:cNvCxnSpPr>
            <a:stCxn id="24" idx="0"/>
          </p:cNvCxnSpPr>
          <p:nvPr/>
        </p:nvCxnSpPr>
        <p:spPr>
          <a:xfrm rot="16200000" flipV="1">
            <a:off x="9681594" y="3598558"/>
            <a:ext cx="210216" cy="226841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28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5C8F4F7-D6DD-4BF4-A31A-3A325F2A6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DOULEUR THORACIQUE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2" name="Rectangle à coins arrondis 51"/>
          <p:cNvSpPr/>
          <p:nvPr/>
        </p:nvSpPr>
        <p:spPr>
          <a:xfrm>
            <a:off x="4959471" y="2495820"/>
            <a:ext cx="1466491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10631 DT (26,1%)</a:t>
            </a:r>
            <a:endParaRPr lang="fr-FR" dirty="0"/>
          </a:p>
        </p:txBody>
      </p:sp>
      <p:sp>
        <p:nvSpPr>
          <p:cNvPr id="59" name="Rectangle à coins arrondis 58"/>
          <p:cNvSpPr/>
          <p:nvPr/>
        </p:nvSpPr>
        <p:spPr>
          <a:xfrm>
            <a:off x="7587091" y="3825467"/>
            <a:ext cx="2130804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2350 FICHES PROFIL DT (22%)</a:t>
            </a:r>
            <a:endParaRPr lang="fr-FR" dirty="0"/>
          </a:p>
        </p:txBody>
      </p:sp>
      <p:cxnSp>
        <p:nvCxnSpPr>
          <p:cNvPr id="93" name="Connecteur en angle 92"/>
          <p:cNvCxnSpPr>
            <a:stCxn id="52" idx="2"/>
            <a:endCxn id="59" idx="1"/>
          </p:cNvCxnSpPr>
          <p:nvPr/>
        </p:nvCxnSpPr>
        <p:spPr>
          <a:xfrm rot="16200000" flipH="1">
            <a:off x="6130356" y="2679283"/>
            <a:ext cx="1019096" cy="189437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848870" y="1756781"/>
            <a:ext cx="4110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26,1% des interventions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22% des DT ont une fiche Profil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Complétude </a:t>
            </a:r>
            <a:r>
              <a:rPr lang="fr-FR" sz="2000" dirty="0"/>
              <a:t>PROFIL </a:t>
            </a:r>
            <a:r>
              <a:rPr lang="fr-FR" sz="2000" dirty="0" smtClean="0"/>
              <a:t>67%</a:t>
            </a: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endParaRPr lang="fr-FR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7698169" y="4848061"/>
            <a:ext cx="1935569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291 NSTEMI (12,3%)</a:t>
            </a:r>
            <a:endParaRPr lang="fr-FR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7587091" y="5960246"/>
            <a:ext cx="2474531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29% orientés </a:t>
            </a:r>
          </a:p>
          <a:p>
            <a:pPr algn="ctr"/>
            <a:r>
              <a:rPr lang="fr-FR" dirty="0" smtClean="0"/>
              <a:t>Vers CH sans Coro</a:t>
            </a:r>
            <a:endParaRPr lang="fr-FR" dirty="0"/>
          </a:p>
        </p:txBody>
      </p:sp>
      <p:cxnSp>
        <p:nvCxnSpPr>
          <p:cNvPr id="14" name="Connecteur droit 13"/>
          <p:cNvCxnSpPr>
            <a:stCxn id="59" idx="2"/>
            <a:endCxn id="26" idx="0"/>
          </p:cNvCxnSpPr>
          <p:nvPr/>
        </p:nvCxnSpPr>
        <p:spPr>
          <a:xfrm>
            <a:off x="8652493" y="4446569"/>
            <a:ext cx="13461" cy="401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 flipV="1">
            <a:off x="8665953" y="5475853"/>
            <a:ext cx="1" cy="494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à coins arrondis 22"/>
          <p:cNvSpPr/>
          <p:nvPr/>
        </p:nvSpPr>
        <p:spPr>
          <a:xfrm>
            <a:off x="10266631" y="5960246"/>
            <a:ext cx="1308561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Dont 8% vers SAU</a:t>
            </a: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9953126" y="4837875"/>
            <a:ext cx="1935569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467 STEMI (19,9%)</a:t>
            </a:r>
            <a:endParaRPr lang="fr-FR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5278858" y="4848061"/>
            <a:ext cx="2099923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1597Autres DIAG (67,8%)</a:t>
            </a:r>
            <a:endParaRPr lang="fr-FR" dirty="0"/>
          </a:p>
        </p:txBody>
      </p:sp>
      <p:cxnSp>
        <p:nvCxnSpPr>
          <p:cNvPr id="21" name="Connecteur en angle 20"/>
          <p:cNvCxnSpPr/>
          <p:nvPr/>
        </p:nvCxnSpPr>
        <p:spPr>
          <a:xfrm rot="5400000" flipH="1" flipV="1">
            <a:off x="7380455" y="3576024"/>
            <a:ext cx="220402" cy="232367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en angle 26"/>
          <p:cNvCxnSpPr/>
          <p:nvPr/>
        </p:nvCxnSpPr>
        <p:spPr>
          <a:xfrm rot="16200000" flipV="1">
            <a:off x="9681594" y="3598558"/>
            <a:ext cx="210216" cy="226841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4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5C8F4F7-D6DD-4BF4-A31A-3A325F2A6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DOULEUR THORACIQUE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2" name="Rectangle à coins arrondis 51"/>
          <p:cNvSpPr/>
          <p:nvPr/>
        </p:nvSpPr>
        <p:spPr>
          <a:xfrm>
            <a:off x="4959471" y="2495820"/>
            <a:ext cx="1466491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10631 DT (26,1%)</a:t>
            </a:r>
            <a:endParaRPr lang="fr-FR" dirty="0"/>
          </a:p>
        </p:txBody>
      </p:sp>
      <p:sp>
        <p:nvSpPr>
          <p:cNvPr id="59" name="Rectangle à coins arrondis 58"/>
          <p:cNvSpPr/>
          <p:nvPr/>
        </p:nvSpPr>
        <p:spPr>
          <a:xfrm>
            <a:off x="7245078" y="3834143"/>
            <a:ext cx="1969698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2350 FICHES PROFIL DT</a:t>
            </a:r>
            <a:endParaRPr lang="fr-FR" dirty="0"/>
          </a:p>
        </p:txBody>
      </p:sp>
      <p:cxnSp>
        <p:nvCxnSpPr>
          <p:cNvPr id="93" name="Connecteur en angle 92"/>
          <p:cNvCxnSpPr>
            <a:stCxn id="52" idx="2"/>
            <a:endCxn id="59" idx="1"/>
          </p:cNvCxnSpPr>
          <p:nvPr/>
        </p:nvCxnSpPr>
        <p:spPr>
          <a:xfrm rot="16200000" flipH="1">
            <a:off x="6176489" y="2633149"/>
            <a:ext cx="1020844" cy="198838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805935" y="1852197"/>
            <a:ext cx="4110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26,1% des interventions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22% des DT ont une fiche Profil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Complétude </a:t>
            </a:r>
            <a:r>
              <a:rPr lang="fr-FR" sz="2000" dirty="0"/>
              <a:t>PROFIL </a:t>
            </a:r>
            <a:r>
              <a:rPr lang="fr-FR" sz="2000" dirty="0" smtClean="0"/>
              <a:t>67%</a:t>
            </a: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r>
              <a:rPr lang="fr-FR" sz="2000" dirty="0" smtClean="0"/>
              <a:t>Complications des SCA ST+ (6%)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5 ACR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5 </a:t>
            </a:r>
            <a:r>
              <a:rPr lang="fr-FR" sz="2000" dirty="0" err="1" smtClean="0"/>
              <a:t>Bradyc</a:t>
            </a:r>
            <a:endParaRPr lang="fr-F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3 Choc cardio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13 FV</a:t>
            </a:r>
            <a:endParaRPr lang="fr-FR" dirty="0"/>
          </a:p>
          <a:p>
            <a:endParaRPr lang="fr-FR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7188534" y="4813547"/>
            <a:ext cx="1935569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467 STEMI (19,9%)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4419928" y="5978233"/>
            <a:ext cx="2474531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80% orientés directement en cardio</a:t>
            </a:r>
            <a:endParaRPr lang="fr-FR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9502715" y="5965825"/>
            <a:ext cx="2474531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12 SCA orientés </a:t>
            </a:r>
          </a:p>
          <a:p>
            <a:pPr algn="ctr"/>
            <a:r>
              <a:rPr lang="fr-FR" dirty="0" smtClean="0"/>
              <a:t>Vers CH sans Coro</a:t>
            </a:r>
            <a:endParaRPr lang="fr-FR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6965503" y="5963742"/>
            <a:ext cx="2474531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7% orientés en Réa</a:t>
            </a:r>
          </a:p>
          <a:p>
            <a:pPr algn="ctr"/>
            <a:r>
              <a:rPr lang="fr-FR" dirty="0" smtClean="0"/>
              <a:t>8% au SAU</a:t>
            </a:r>
            <a:endParaRPr lang="fr-FR" dirty="0"/>
          </a:p>
        </p:txBody>
      </p:sp>
      <p:cxnSp>
        <p:nvCxnSpPr>
          <p:cNvPr id="14" name="Connecteur droit 13"/>
          <p:cNvCxnSpPr>
            <a:stCxn id="59" idx="2"/>
          </p:cNvCxnSpPr>
          <p:nvPr/>
        </p:nvCxnSpPr>
        <p:spPr>
          <a:xfrm flipH="1">
            <a:off x="8229926" y="4455245"/>
            <a:ext cx="1" cy="399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29" idx="0"/>
          </p:cNvCxnSpPr>
          <p:nvPr/>
        </p:nvCxnSpPr>
        <p:spPr>
          <a:xfrm flipH="1" flipV="1">
            <a:off x="8202768" y="5469163"/>
            <a:ext cx="1" cy="494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ngle 17"/>
          <p:cNvCxnSpPr>
            <a:endCxn id="27" idx="0"/>
          </p:cNvCxnSpPr>
          <p:nvPr/>
        </p:nvCxnSpPr>
        <p:spPr>
          <a:xfrm rot="10800000" flipV="1">
            <a:off x="5657194" y="5708933"/>
            <a:ext cx="2510052" cy="26929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ngle 19"/>
          <p:cNvCxnSpPr>
            <a:endCxn id="28" idx="0"/>
          </p:cNvCxnSpPr>
          <p:nvPr/>
        </p:nvCxnSpPr>
        <p:spPr>
          <a:xfrm>
            <a:off x="8229927" y="5716452"/>
            <a:ext cx="2510054" cy="24937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66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5C8F4F7-D6DD-4BF4-A31A-3A325F2A6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DOULEUR THORACIQUE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6980901" y="1564165"/>
            <a:ext cx="2474531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12 SCA orientés </a:t>
            </a:r>
          </a:p>
          <a:p>
            <a:pPr algn="ctr"/>
            <a:r>
              <a:rPr lang="fr-FR" dirty="0" smtClean="0"/>
              <a:t>Vers CH sans Coro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4356331" y="4369205"/>
            <a:ext cx="1474741" cy="5548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 jonctions vers CHU</a:t>
            </a:r>
            <a:endParaRPr lang="fr-FR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5987775" y="4369204"/>
            <a:ext cx="2092503" cy="11301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 transferts </a:t>
            </a:r>
            <a:r>
              <a:rPr lang="fr-FR" dirty="0" err="1" smtClean="0"/>
              <a:t>ap</a:t>
            </a:r>
            <a:r>
              <a:rPr lang="fr-FR" dirty="0" smtClean="0"/>
              <a:t> SAU vers USIC pour NSTEMI </a:t>
            </a: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8236981" y="5730995"/>
            <a:ext cx="1631444" cy="5548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  <a:r>
              <a:rPr lang="fr-FR" dirty="0" smtClean="0"/>
              <a:t> </a:t>
            </a:r>
            <a:r>
              <a:rPr lang="fr-FR" dirty="0" err="1" smtClean="0"/>
              <a:t>hospit</a:t>
            </a:r>
            <a:r>
              <a:rPr lang="fr-FR" dirty="0" smtClean="0"/>
              <a:t> </a:t>
            </a:r>
          </a:p>
          <a:p>
            <a:pPr algn="ctr"/>
            <a:r>
              <a:rPr lang="fr-FR" dirty="0" smtClean="0"/>
              <a:t>MED / UHCD</a:t>
            </a: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8236981" y="5052901"/>
            <a:ext cx="1075362" cy="554804"/>
          </a:xfrm>
          <a:prstGeom prst="roundRect">
            <a:avLst>
              <a:gd name="adj" fmla="val 20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 RAD</a:t>
            </a:r>
            <a:endParaRPr lang="fr-FR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7171914" y="2670350"/>
            <a:ext cx="2092503" cy="5548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Temps d’accès </a:t>
            </a:r>
            <a:r>
              <a:rPr lang="fr-FR" dirty="0" err="1" smtClean="0"/>
              <a:t>coro</a:t>
            </a:r>
            <a:r>
              <a:rPr lang="fr-FR" dirty="0" smtClean="0"/>
              <a:t> 40 – 70 mn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8236981" y="4369204"/>
            <a:ext cx="1075362" cy="554804"/>
          </a:xfrm>
          <a:prstGeom prst="roundRect">
            <a:avLst>
              <a:gd name="adj" fmla="val 20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 DCD</a:t>
            </a:r>
            <a:endParaRPr lang="fr-FR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9945830" y="3433439"/>
            <a:ext cx="1439747" cy="554804"/>
          </a:xfrm>
          <a:prstGeom prst="roundRect">
            <a:avLst>
              <a:gd name="adj" fmla="val 20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 </a:t>
            </a:r>
            <a:r>
              <a:rPr lang="fr-FR" dirty="0" err="1" smtClean="0"/>
              <a:t>echec</a:t>
            </a:r>
            <a:r>
              <a:rPr lang="fr-FR" dirty="0" smtClean="0"/>
              <a:t> de chaînage</a:t>
            </a:r>
            <a:endParaRPr lang="fr-FR" dirty="0"/>
          </a:p>
        </p:txBody>
      </p:sp>
      <p:cxnSp>
        <p:nvCxnSpPr>
          <p:cNvPr id="7" name="Connecteur droit 6"/>
          <p:cNvCxnSpPr>
            <a:stCxn id="28" idx="2"/>
          </p:cNvCxnSpPr>
          <p:nvPr/>
        </p:nvCxnSpPr>
        <p:spPr>
          <a:xfrm>
            <a:off x="8218167" y="2185267"/>
            <a:ext cx="18814" cy="1525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en angle 8"/>
          <p:cNvCxnSpPr>
            <a:stCxn id="31" idx="1"/>
            <a:endCxn id="4" idx="0"/>
          </p:cNvCxnSpPr>
          <p:nvPr/>
        </p:nvCxnSpPr>
        <p:spPr>
          <a:xfrm rot="10800000" flipV="1">
            <a:off x="5093702" y="3710841"/>
            <a:ext cx="4852128" cy="65836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>
            <a:stCxn id="21" idx="0"/>
          </p:cNvCxnSpPr>
          <p:nvPr/>
        </p:nvCxnSpPr>
        <p:spPr>
          <a:xfrm flipH="1" flipV="1">
            <a:off x="7034026" y="3720706"/>
            <a:ext cx="1" cy="648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8774662" y="3710841"/>
            <a:ext cx="0" cy="2020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à coins arrondis 34"/>
          <p:cNvSpPr/>
          <p:nvPr/>
        </p:nvSpPr>
        <p:spPr>
          <a:xfrm>
            <a:off x="10256470" y="5177534"/>
            <a:ext cx="1558554" cy="983632"/>
          </a:xfrm>
          <a:prstGeom prst="roundRect">
            <a:avLst>
              <a:gd name="adj" fmla="val 20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/>
              <a:t>3 </a:t>
            </a:r>
            <a:r>
              <a:rPr lang="fr-FR" sz="1400" dirty="0" err="1" smtClean="0"/>
              <a:t>doul</a:t>
            </a:r>
            <a:r>
              <a:rPr lang="fr-FR" sz="1400" dirty="0" smtClean="0"/>
              <a:t> </a:t>
            </a:r>
            <a:r>
              <a:rPr lang="fr-FR" sz="1400" dirty="0" err="1" smtClean="0"/>
              <a:t>thor</a:t>
            </a:r>
            <a:endParaRPr lang="fr-FR" sz="1400" dirty="0" smtClean="0"/>
          </a:p>
          <a:p>
            <a:r>
              <a:rPr lang="fr-FR" sz="1400" dirty="0" smtClean="0"/>
              <a:t>1 </a:t>
            </a:r>
            <a:r>
              <a:rPr lang="fr-FR" sz="1400" dirty="0" err="1" smtClean="0"/>
              <a:t>tb</a:t>
            </a:r>
            <a:r>
              <a:rPr lang="fr-FR" sz="1400" dirty="0" smtClean="0"/>
              <a:t> rythme</a:t>
            </a:r>
          </a:p>
          <a:p>
            <a:r>
              <a:rPr lang="fr-FR" sz="1400" dirty="0" smtClean="0"/>
              <a:t>1 cardiopathie </a:t>
            </a:r>
            <a:r>
              <a:rPr lang="fr-FR" sz="1400" dirty="0" err="1" smtClean="0"/>
              <a:t>ischémqiue</a:t>
            </a:r>
            <a:endParaRPr lang="fr-FR" sz="1400" dirty="0"/>
          </a:p>
        </p:txBody>
      </p:sp>
      <p:sp>
        <p:nvSpPr>
          <p:cNvPr id="19" name="Parenthèse fermante 18"/>
          <p:cNvSpPr/>
          <p:nvPr/>
        </p:nvSpPr>
        <p:spPr>
          <a:xfrm>
            <a:off x="9945830" y="5052901"/>
            <a:ext cx="184935" cy="123289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32"/>
          <p:cNvCxnSpPr>
            <a:stCxn id="35" idx="1"/>
            <a:endCxn id="19" idx="2"/>
          </p:cNvCxnSpPr>
          <p:nvPr/>
        </p:nvCxnSpPr>
        <p:spPr>
          <a:xfrm flipH="1">
            <a:off x="10130765" y="5669350"/>
            <a:ext cx="1257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039263" y="1319917"/>
            <a:ext cx="8093814" cy="5375081"/>
          </a:xfrm>
          <a:prstGeom prst="rect">
            <a:avLst/>
          </a:prstGeom>
          <a:noFill/>
          <a:ln w="38100">
            <a:solidFill>
              <a:srgbClr val="E7401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838200" y="3225154"/>
            <a:ext cx="2689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Chainage probabiliste </a:t>
            </a:r>
          </a:p>
          <a:p>
            <a:r>
              <a:rPr lang="fr-FR" sz="2000" dirty="0" smtClean="0"/>
              <a:t>RPU – </a:t>
            </a:r>
            <a:r>
              <a:rPr lang="fr-FR" sz="2000" dirty="0" err="1" smtClean="0"/>
              <a:t>SMUR-t@b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40020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5C8F4F7-D6DD-4BF4-A31A-3A325F2A6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TRAUMATISE GRAVE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2" name="Rectangle à coins arrondis 51"/>
          <p:cNvSpPr/>
          <p:nvPr/>
        </p:nvSpPr>
        <p:spPr>
          <a:xfrm>
            <a:off x="4959471" y="2495820"/>
            <a:ext cx="2410050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944 Fiches PROFIL TG (2,3%)</a:t>
            </a:r>
            <a:endParaRPr lang="fr-FR" dirty="0"/>
          </a:p>
        </p:txBody>
      </p:sp>
      <p:sp>
        <p:nvSpPr>
          <p:cNvPr id="53" name="Rectangle à coins arrondis 52"/>
          <p:cNvSpPr/>
          <p:nvPr/>
        </p:nvSpPr>
        <p:spPr>
          <a:xfrm>
            <a:off x="7625827" y="1380136"/>
            <a:ext cx="2007911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72% non gradés</a:t>
            </a:r>
            <a:endParaRPr lang="fr-FR" dirty="0"/>
          </a:p>
        </p:txBody>
      </p:sp>
      <p:sp>
        <p:nvSpPr>
          <p:cNvPr id="59" name="Rectangle à coins arrondis 58"/>
          <p:cNvSpPr/>
          <p:nvPr/>
        </p:nvSpPr>
        <p:spPr>
          <a:xfrm>
            <a:off x="7681106" y="3827215"/>
            <a:ext cx="1969698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28% gradés</a:t>
            </a:r>
            <a:endParaRPr lang="fr-FR" dirty="0"/>
          </a:p>
        </p:txBody>
      </p:sp>
      <p:cxnSp>
        <p:nvCxnSpPr>
          <p:cNvPr id="61" name="Connecteur en angle 60"/>
          <p:cNvCxnSpPr>
            <a:stCxn id="53" idx="1"/>
          </p:cNvCxnSpPr>
          <p:nvPr/>
        </p:nvCxnSpPr>
        <p:spPr>
          <a:xfrm rot="10800000" flipV="1">
            <a:off x="5692717" y="1690687"/>
            <a:ext cx="1933111" cy="805130"/>
          </a:xfrm>
          <a:prstGeom prst="bentConnector3">
            <a:avLst>
              <a:gd name="adj1" fmla="val 1001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en angle 92"/>
          <p:cNvCxnSpPr>
            <a:stCxn id="52" idx="2"/>
            <a:endCxn id="59" idx="1"/>
          </p:cNvCxnSpPr>
          <p:nvPr/>
        </p:nvCxnSpPr>
        <p:spPr>
          <a:xfrm rot="16200000" flipH="1">
            <a:off x="6176489" y="2633149"/>
            <a:ext cx="1020844" cy="198838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848870" y="1756781"/>
            <a:ext cx="4110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Difficulté identification d’un traumatisé grave à partir du DP </a:t>
            </a:r>
            <a:r>
              <a:rPr lang="fr-FR" sz="2000" dirty="0" smtClean="0"/>
              <a:t>parfois non associés à notion TG (épilepsie, luxation, lésions traumatiques </a:t>
            </a:r>
            <a:r>
              <a:rPr lang="fr-FR" sz="2000" dirty="0" err="1" smtClean="0"/>
              <a:t>superf</a:t>
            </a:r>
            <a:r>
              <a:rPr lang="fr-FR" sz="2000" dirty="0" smtClean="0"/>
              <a:t>..)</a:t>
            </a:r>
          </a:p>
          <a:p>
            <a:endParaRPr lang="fr-FR" sz="2000" dirty="0"/>
          </a:p>
          <a:p>
            <a:endParaRPr lang="fr-FR" sz="2000" dirty="0" smtClean="0"/>
          </a:p>
          <a:p>
            <a:r>
              <a:rPr lang="fr-FR" sz="2000" b="1" dirty="0" smtClean="0">
                <a:solidFill>
                  <a:srgbClr val="FF0000"/>
                </a:solidFill>
              </a:rPr>
              <a:t>Analyse exclusive sur PROFIL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2,3% des interventions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Complétude PROFIL 74%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72% non gradés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866416" y="4985154"/>
            <a:ext cx="1850195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27 % GRADE A</a:t>
            </a:r>
            <a:endParaRPr lang="fr-FR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9959065" y="4985465"/>
            <a:ext cx="1859400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40% GRADE C</a:t>
            </a:r>
            <a:endParaRPr lang="fr-FR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7370056" y="4985154"/>
            <a:ext cx="1962991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33% GRADE B</a:t>
            </a:r>
            <a:endParaRPr lang="fr-FR" dirty="0"/>
          </a:p>
        </p:txBody>
      </p:sp>
      <p:cxnSp>
        <p:nvCxnSpPr>
          <p:cNvPr id="16" name="Connecteur droit 15"/>
          <p:cNvCxnSpPr>
            <a:stCxn id="29" idx="0"/>
          </p:cNvCxnSpPr>
          <p:nvPr/>
        </p:nvCxnSpPr>
        <p:spPr>
          <a:xfrm flipH="1" flipV="1">
            <a:off x="8351552" y="4476084"/>
            <a:ext cx="1" cy="494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ngle 17"/>
          <p:cNvCxnSpPr>
            <a:endCxn id="27" idx="0"/>
          </p:cNvCxnSpPr>
          <p:nvPr/>
        </p:nvCxnSpPr>
        <p:spPr>
          <a:xfrm rot="10800000" flipV="1">
            <a:off x="5805978" y="4715854"/>
            <a:ext cx="2510052" cy="26929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ngle 19"/>
          <p:cNvCxnSpPr>
            <a:endCxn id="28" idx="0"/>
          </p:cNvCxnSpPr>
          <p:nvPr/>
        </p:nvCxnSpPr>
        <p:spPr>
          <a:xfrm>
            <a:off x="8378711" y="4723373"/>
            <a:ext cx="2510054" cy="24937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95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48870" y="1756781"/>
            <a:ext cx="4110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E74011"/>
                </a:solidFill>
              </a:rPr>
              <a:t>GRADE A (72) :</a:t>
            </a:r>
          </a:p>
          <a:p>
            <a:r>
              <a:rPr lang="fr-FR" sz="2000" dirty="0" smtClean="0"/>
              <a:t>86% transportés vers </a:t>
            </a:r>
            <a:r>
              <a:rPr lang="fr-FR" sz="2000" dirty="0" err="1" smtClean="0"/>
              <a:t>Niv</a:t>
            </a:r>
            <a:r>
              <a:rPr lang="fr-FR" sz="2000" dirty="0" smtClean="0"/>
              <a:t> 1 ou 2+</a:t>
            </a:r>
          </a:p>
          <a:p>
            <a:r>
              <a:rPr lang="fr-FR" sz="2000" dirty="0" smtClean="0"/>
              <a:t>87% accueillis par réanimateur</a:t>
            </a:r>
          </a:p>
          <a:p>
            <a:r>
              <a:rPr lang="fr-FR" sz="2000" dirty="0" smtClean="0"/>
              <a:t>6% </a:t>
            </a:r>
            <a:r>
              <a:rPr lang="fr-FR" sz="2000" dirty="0" err="1" smtClean="0"/>
              <a:t>Niv</a:t>
            </a:r>
            <a:r>
              <a:rPr lang="fr-FR" sz="2000" dirty="0" smtClean="0"/>
              <a:t> 2 (raison géographique)</a:t>
            </a:r>
          </a:p>
          <a:p>
            <a:r>
              <a:rPr lang="fr-FR" sz="2000" dirty="0" smtClean="0"/>
              <a:t>8% jonctions</a:t>
            </a:r>
          </a:p>
          <a:p>
            <a:r>
              <a:rPr lang="fr-FR" sz="2000" dirty="0" smtClean="0"/>
              <a:t>44% PEC en </a:t>
            </a:r>
            <a:r>
              <a:rPr lang="fr-FR" sz="2000" dirty="0" err="1" smtClean="0"/>
              <a:t>HéliSMUR</a:t>
            </a:r>
            <a:endParaRPr lang="fr-FR" sz="2000" dirty="0" smtClean="0"/>
          </a:p>
          <a:p>
            <a:r>
              <a:rPr lang="fr-FR" sz="2000" dirty="0" smtClean="0"/>
              <a:t>81% AVP</a:t>
            </a:r>
          </a:p>
          <a:p>
            <a:endParaRPr lang="fr-FR" sz="2000" dirty="0" smtClean="0"/>
          </a:p>
          <a:p>
            <a:r>
              <a:rPr lang="fr-FR" sz="2000" b="1" dirty="0" smtClean="0">
                <a:solidFill>
                  <a:srgbClr val="E74011"/>
                </a:solidFill>
              </a:rPr>
              <a:t>GRADE B (89) :</a:t>
            </a:r>
          </a:p>
          <a:p>
            <a:r>
              <a:rPr lang="fr-FR" sz="2000" dirty="0" smtClean="0"/>
              <a:t>89% </a:t>
            </a:r>
            <a:r>
              <a:rPr lang="fr-FR" sz="2000" dirty="0"/>
              <a:t>transportés vers </a:t>
            </a:r>
            <a:r>
              <a:rPr lang="fr-FR" sz="2000" dirty="0" err="1"/>
              <a:t>Niv</a:t>
            </a:r>
            <a:r>
              <a:rPr lang="fr-FR" sz="2000" dirty="0"/>
              <a:t> 1 ou 2</a:t>
            </a:r>
            <a:r>
              <a:rPr lang="fr-FR" sz="2000" dirty="0" smtClean="0"/>
              <a:t>+</a:t>
            </a:r>
          </a:p>
          <a:p>
            <a:r>
              <a:rPr lang="fr-FR" sz="2000" dirty="0" smtClean="0"/>
              <a:t>56% accueillis par réanimateur</a:t>
            </a:r>
            <a:endParaRPr lang="fr-FR" sz="2000" dirty="0"/>
          </a:p>
          <a:p>
            <a:r>
              <a:rPr lang="fr-FR" sz="2000" dirty="0" smtClean="0"/>
              <a:t>10% </a:t>
            </a:r>
            <a:r>
              <a:rPr lang="fr-FR" sz="2000" dirty="0" err="1"/>
              <a:t>Niv</a:t>
            </a:r>
            <a:r>
              <a:rPr lang="fr-FR" sz="2000" dirty="0"/>
              <a:t> </a:t>
            </a:r>
            <a:r>
              <a:rPr lang="fr-FR" sz="2000" dirty="0" smtClean="0"/>
              <a:t>3</a:t>
            </a:r>
          </a:p>
          <a:p>
            <a:r>
              <a:rPr lang="fr-FR" sz="2000" dirty="0" smtClean="0"/>
              <a:t>4,5% jonctions</a:t>
            </a:r>
          </a:p>
          <a:p>
            <a:r>
              <a:rPr lang="fr-FR" sz="2000" dirty="0" smtClean="0"/>
              <a:t>25% PEC en </a:t>
            </a:r>
            <a:r>
              <a:rPr lang="fr-FR" sz="2000" dirty="0" err="1" smtClean="0"/>
              <a:t>HéliSMUR</a:t>
            </a:r>
            <a:endParaRPr lang="fr-FR" sz="2000" dirty="0" smtClean="0"/>
          </a:p>
          <a:p>
            <a:r>
              <a:rPr lang="fr-FR" sz="2000" dirty="0" smtClean="0"/>
              <a:t>69% AVP – 28% Chutes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636" y="1756781"/>
            <a:ext cx="6630201" cy="469868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25C8F4F7-D6DD-4BF4-A31A-3A325F2A6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TRAUMATISE GRAVE</a:t>
            </a:r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48870" y="1756781"/>
            <a:ext cx="411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E74011"/>
                </a:solidFill>
              </a:rPr>
              <a:t>GRADE C (106) :</a:t>
            </a:r>
          </a:p>
          <a:p>
            <a:r>
              <a:rPr lang="fr-FR" sz="2000" dirty="0" smtClean="0"/>
              <a:t>60% transportés vers </a:t>
            </a:r>
            <a:r>
              <a:rPr lang="fr-FR" sz="2000" dirty="0" err="1" smtClean="0"/>
              <a:t>Niv</a:t>
            </a:r>
            <a:r>
              <a:rPr lang="fr-FR" sz="2000" dirty="0" smtClean="0"/>
              <a:t> 1 ou 2+</a:t>
            </a:r>
          </a:p>
          <a:p>
            <a:r>
              <a:rPr lang="fr-FR" sz="2000" dirty="0" smtClean="0"/>
              <a:t>11% </a:t>
            </a:r>
            <a:r>
              <a:rPr lang="fr-FR" sz="2000" dirty="0" err="1" smtClean="0"/>
              <a:t>niv</a:t>
            </a:r>
            <a:r>
              <a:rPr lang="fr-FR" sz="2000" dirty="0" smtClean="0"/>
              <a:t> 2 – 26% </a:t>
            </a:r>
            <a:r>
              <a:rPr lang="fr-FR" sz="2000" dirty="0" err="1" smtClean="0"/>
              <a:t>Niv</a:t>
            </a:r>
            <a:r>
              <a:rPr lang="fr-FR" sz="2000" dirty="0" smtClean="0"/>
              <a:t> 3</a:t>
            </a:r>
          </a:p>
          <a:p>
            <a:r>
              <a:rPr lang="fr-FR" sz="2000" dirty="0" smtClean="0"/>
              <a:t>17% accueillis par réanimateur</a:t>
            </a:r>
          </a:p>
          <a:p>
            <a:r>
              <a:rPr lang="fr-FR" sz="2000" dirty="0" smtClean="0"/>
              <a:t>6% PEC en </a:t>
            </a:r>
            <a:r>
              <a:rPr lang="fr-FR" sz="2000" dirty="0" err="1" smtClean="0"/>
              <a:t>HéliSMUR</a:t>
            </a:r>
            <a:endParaRPr lang="fr-FR" sz="2000" dirty="0" smtClean="0"/>
          </a:p>
          <a:p>
            <a:r>
              <a:rPr lang="fr-FR" sz="2000" dirty="0" smtClean="0"/>
              <a:t>81% AVP</a:t>
            </a:r>
          </a:p>
          <a:p>
            <a:endParaRPr lang="fr-F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636" y="1756781"/>
            <a:ext cx="6630201" cy="469868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25C8F4F7-D6DD-4BF4-A31A-3A325F2A6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TRAUMATISE GRAVE</a:t>
            </a:r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1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BDBB82C-E64D-47BC-936D-D632A064F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Conclusions 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5D73E84-2364-4C3F-A774-CA469F699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9049"/>
            <a:ext cx="10515600" cy="4351338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err="1" smtClean="0"/>
              <a:t>Améliorer</a:t>
            </a:r>
            <a:r>
              <a:rPr lang="en-US" sz="2400" dirty="0" smtClean="0"/>
              <a:t> </a:t>
            </a:r>
            <a:r>
              <a:rPr lang="en-US" sz="2400" dirty="0" err="1" smtClean="0"/>
              <a:t>l’exhaustivité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err="1" smtClean="0"/>
              <a:t>Renforcer</a:t>
            </a:r>
            <a:r>
              <a:rPr lang="en-US" sz="2400" dirty="0" smtClean="0"/>
              <a:t> la </a:t>
            </a:r>
            <a:r>
              <a:rPr lang="en-US" sz="2400" dirty="0" err="1" smtClean="0"/>
              <a:t>fiabilité</a:t>
            </a:r>
            <a:r>
              <a:rPr lang="en-US" sz="2400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pex</a:t>
            </a:r>
            <a:r>
              <a:rPr lang="en-US" sz="1800" dirty="0" smtClean="0"/>
              <a:t> 1,5% </a:t>
            </a:r>
            <a:r>
              <a:rPr lang="en-US" sz="1800" dirty="0" err="1" smtClean="0"/>
              <a:t>délai</a:t>
            </a:r>
            <a:r>
              <a:rPr lang="en-US" sz="1800" dirty="0" smtClean="0"/>
              <a:t> </a:t>
            </a:r>
            <a:r>
              <a:rPr lang="en-US" sz="1800" dirty="0" err="1" smtClean="0"/>
              <a:t>arrivée</a:t>
            </a:r>
            <a:r>
              <a:rPr lang="en-US" sz="1800" dirty="0" smtClean="0"/>
              <a:t> SLL&gt; 1h) </a:t>
            </a:r>
            <a:r>
              <a:rPr lang="en-US" sz="2400" dirty="0" smtClean="0"/>
              <a:t>, </a:t>
            </a:r>
            <a:r>
              <a:rPr lang="en-US" sz="2400" dirty="0" err="1" smtClean="0"/>
              <a:t>utilisation</a:t>
            </a:r>
            <a:r>
              <a:rPr lang="en-US" sz="2400" dirty="0" smtClean="0"/>
              <a:t> des </a:t>
            </a:r>
            <a:r>
              <a:rPr lang="en-US" sz="2400" dirty="0" err="1" smtClean="0"/>
              <a:t>données</a:t>
            </a:r>
            <a:r>
              <a:rPr lang="en-US" sz="2400" dirty="0" smtClean="0"/>
              <a:t> </a:t>
            </a:r>
            <a:r>
              <a:rPr lang="en-US" sz="2400" dirty="0" err="1" smtClean="0"/>
              <a:t>structurées</a:t>
            </a:r>
            <a:r>
              <a:rPr lang="en-US" sz="2400" dirty="0" smtClean="0"/>
              <a:t>, tests de coherence…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 PROFIL sous </a:t>
            </a:r>
            <a:r>
              <a:rPr lang="en-US" sz="2400" dirty="0" err="1" smtClean="0"/>
              <a:t>utilisés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 ergo à revoir 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Premières </a:t>
            </a:r>
            <a:r>
              <a:rPr lang="en-US" sz="2400" dirty="0" err="1" smtClean="0"/>
              <a:t>données</a:t>
            </a:r>
            <a:r>
              <a:rPr lang="en-US" sz="2400" dirty="0" smtClean="0"/>
              <a:t> </a:t>
            </a:r>
            <a:r>
              <a:rPr lang="en-US" sz="2400" dirty="0" err="1" smtClean="0"/>
              <a:t>filières</a:t>
            </a:r>
            <a:r>
              <a:rPr lang="en-US" sz="2400" dirty="0"/>
              <a:t> </a:t>
            </a:r>
            <a:r>
              <a:rPr lang="en-US" sz="2400" dirty="0" smtClean="0"/>
              <a:t>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Gradation </a:t>
            </a:r>
            <a:r>
              <a:rPr lang="en-US" sz="2000" dirty="0" err="1" smtClean="0"/>
              <a:t>respectées</a:t>
            </a:r>
            <a:r>
              <a:rPr lang="en-US" sz="2000" dirty="0" smtClean="0"/>
              <a:t>, </a:t>
            </a:r>
            <a:r>
              <a:rPr lang="en-US" sz="2000" dirty="0" err="1" smtClean="0"/>
              <a:t>corrélée</a:t>
            </a:r>
            <a:r>
              <a:rPr lang="en-US" sz="2000" dirty="0" smtClean="0"/>
              <a:t> à </a:t>
            </a:r>
            <a:r>
              <a:rPr lang="en-US" sz="2000" dirty="0" err="1" smtClean="0"/>
              <a:t>gravité</a:t>
            </a:r>
            <a:endParaRPr lang="en-US" sz="2000" dirty="0" smtClean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err="1" smtClean="0"/>
              <a:t>Nécessité</a:t>
            </a:r>
            <a:r>
              <a:rPr lang="en-US" sz="2000" dirty="0" smtClean="0"/>
              <a:t> d’un </a:t>
            </a:r>
            <a:r>
              <a:rPr lang="en-US" sz="2000" dirty="0" err="1" smtClean="0"/>
              <a:t>chainage</a:t>
            </a:r>
            <a:r>
              <a:rPr lang="en-US" sz="2000" dirty="0" smtClean="0"/>
              <a:t> avec </a:t>
            </a:r>
            <a:r>
              <a:rPr lang="en-US" sz="2000" dirty="0" err="1" smtClean="0"/>
              <a:t>données</a:t>
            </a:r>
            <a:r>
              <a:rPr lang="en-US" sz="2000" dirty="0" smtClean="0"/>
              <a:t> Urgences pour </a:t>
            </a:r>
            <a:r>
              <a:rPr lang="en-US" sz="2000" dirty="0" err="1" smtClean="0"/>
              <a:t>améliorer</a:t>
            </a:r>
            <a:r>
              <a:rPr lang="en-US" sz="2000" dirty="0" smtClean="0"/>
              <a:t> pertinence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err="1" smtClean="0"/>
              <a:t>Données</a:t>
            </a:r>
            <a:r>
              <a:rPr lang="en-US" sz="2400" dirty="0" smtClean="0"/>
              <a:t> </a:t>
            </a:r>
            <a:r>
              <a:rPr lang="en-US" sz="2400" dirty="0" err="1" smtClean="0"/>
              <a:t>suffisantes</a:t>
            </a:r>
            <a:r>
              <a:rPr lang="en-US" sz="2400" dirty="0" smtClean="0"/>
              <a:t> pour lancer analyses plus fines : pertinence, EPP, RMM… </a:t>
            </a:r>
            <a:r>
              <a:rPr lang="en-US" sz="2400" dirty="0" err="1" smtClean="0"/>
              <a:t>possibilité</a:t>
            </a:r>
            <a:r>
              <a:rPr lang="en-US" sz="2400" dirty="0" smtClean="0"/>
              <a:t> </a:t>
            </a:r>
            <a:r>
              <a:rPr lang="en-US" sz="2400" dirty="0" err="1" smtClean="0"/>
              <a:t>d’automatisation</a:t>
            </a:r>
            <a:r>
              <a:rPr lang="en-US" sz="2400" dirty="0" smtClean="0"/>
              <a:t> de </a:t>
            </a:r>
            <a:r>
              <a:rPr lang="en-US" sz="2400" dirty="0" err="1" smtClean="0"/>
              <a:t>marqueurs</a:t>
            </a:r>
            <a:r>
              <a:rPr lang="en-US" sz="2400" dirty="0" smtClean="0"/>
              <a:t> </a:t>
            </a:r>
            <a:r>
              <a:rPr lang="en-US" sz="2400" dirty="0" err="1" smtClean="0"/>
              <a:t>d’analyse</a:t>
            </a:r>
            <a:endParaRPr lang="en-US" sz="24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smtClean="0"/>
              <a:t>Retour </a:t>
            </a:r>
            <a:r>
              <a:rPr lang="en-US" sz="2400" dirty="0" err="1" smtClean="0"/>
              <a:t>données</a:t>
            </a:r>
            <a:r>
              <a:rPr lang="en-US" sz="2400" dirty="0" smtClean="0"/>
              <a:t> aux </a:t>
            </a:r>
            <a:r>
              <a:rPr lang="en-US" sz="2400" dirty="0" err="1" smtClean="0"/>
              <a:t>utiliseurs</a:t>
            </a:r>
            <a:r>
              <a:rPr lang="en-US" sz="2400" dirty="0" smtClean="0"/>
              <a:t> =&gt; amelioration de la pertinence des info </a:t>
            </a:r>
            <a:r>
              <a:rPr lang="en-US" sz="2400" dirty="0" err="1" smtClean="0"/>
              <a:t>saisies</a:t>
            </a:r>
            <a:r>
              <a:rPr lang="en-US" sz="2400" dirty="0" smtClean="0"/>
              <a:t> !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030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>
            <a:extLst>
              <a:ext uri="{FF2B5EF4-FFF2-40B4-BE49-F238E27FC236}">
                <a16:creationId xmlns="" xmlns:a16="http://schemas.microsoft.com/office/drawing/2014/main" id="{8351C661-18D2-403F-B542-C94F91022F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58959" y="4032216"/>
            <a:ext cx="3913458" cy="386021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430" y="538845"/>
            <a:ext cx="8782193" cy="550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6036" y="548072"/>
            <a:ext cx="2706986" cy="959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4"/>
          <a:stretch/>
        </p:blipFill>
        <p:spPr>
          <a:xfrm>
            <a:off x="696036" y="289408"/>
            <a:ext cx="11305951" cy="66137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6036" y="689685"/>
            <a:ext cx="3567002" cy="818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ABDBB82C-E64D-47BC-936D-D632A064F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1" y="244275"/>
            <a:ext cx="10515600" cy="1325563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Etat des lieux du déploiement</a:t>
            </a:r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9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5C8F4F7-D6DD-4BF4-A31A-3A325F2A6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Etat des lieux d’utilisation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" name="Google Shape;676;p47">
            <a:extLst>
              <a:ext uri="{FF2B5EF4-FFF2-40B4-BE49-F238E27FC236}">
                <a16:creationId xmlns="" xmlns:a16="http://schemas.microsoft.com/office/drawing/2014/main" id="{2EBD40F7-4DB8-455B-AF6D-ABBF034B5881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3227773" cy="2181687"/>
          </a:xfrm>
          <a:prstGeom prst="rect">
            <a:avLst/>
          </a:prstGeom>
        </p:spPr>
        <p:txBody>
          <a:bodyPr spcFirstLastPara="1" vert="horz" wrap="square" lIns="91425" tIns="0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/>
          </a:p>
        </p:txBody>
      </p:sp>
      <p:cxnSp>
        <p:nvCxnSpPr>
          <p:cNvPr id="17" name="Google Shape;688;p47">
            <a:extLst>
              <a:ext uri="{FF2B5EF4-FFF2-40B4-BE49-F238E27FC236}">
                <a16:creationId xmlns="" xmlns:a16="http://schemas.microsoft.com/office/drawing/2014/main" id="{9DDC01FC-BC16-4296-A167-539ACD58C01B}"/>
              </a:ext>
            </a:extLst>
          </p:cNvPr>
          <p:cNvCxnSpPr/>
          <p:nvPr/>
        </p:nvCxnSpPr>
        <p:spPr>
          <a:xfrm>
            <a:off x="1344939" y="5023828"/>
            <a:ext cx="7710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262" y="4760717"/>
            <a:ext cx="6951741" cy="209728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012" y="1401140"/>
            <a:ext cx="9237976" cy="3118703"/>
          </a:xfrm>
          <a:prstGeom prst="rect">
            <a:avLst/>
          </a:prstGeom>
        </p:spPr>
      </p:pic>
      <p:sp>
        <p:nvSpPr>
          <p:cNvPr id="11" name="Google Shape;675;p47">
            <a:extLst>
              <a:ext uri="{FF2B5EF4-FFF2-40B4-BE49-F238E27FC236}">
                <a16:creationId xmlns="" xmlns:a16="http://schemas.microsoft.com/office/drawing/2014/main" id="{689C059B-5D91-4B95-A4B8-EDF26E9FE510}"/>
              </a:ext>
            </a:extLst>
          </p:cNvPr>
          <p:cNvSpPr txBox="1">
            <a:spLocks/>
          </p:cNvSpPr>
          <p:nvPr/>
        </p:nvSpPr>
        <p:spPr>
          <a:xfrm>
            <a:off x="759833" y="5016863"/>
            <a:ext cx="2579287" cy="3657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fr-FR" sz="2000" dirty="0" smtClean="0">
                <a:solidFill>
                  <a:srgbClr val="E74011"/>
                </a:solidFill>
              </a:rPr>
              <a:t>Bilan (04/19 – 01/22)</a:t>
            </a:r>
            <a:endParaRPr lang="fr-FR" sz="2000" dirty="0">
              <a:solidFill>
                <a:srgbClr val="E74011"/>
              </a:solidFill>
            </a:endParaRPr>
          </a:p>
        </p:txBody>
      </p:sp>
      <p:sp>
        <p:nvSpPr>
          <p:cNvPr id="12" name="Google Shape;676;p47">
            <a:extLst>
              <a:ext uri="{FF2B5EF4-FFF2-40B4-BE49-F238E27FC236}">
                <a16:creationId xmlns="" xmlns:a16="http://schemas.microsoft.com/office/drawing/2014/main" id="{2EBD40F7-4DB8-455B-AF6D-ABBF034B5881}"/>
              </a:ext>
            </a:extLst>
          </p:cNvPr>
          <p:cNvSpPr txBox="1">
            <a:spLocks/>
          </p:cNvSpPr>
          <p:nvPr/>
        </p:nvSpPr>
        <p:spPr>
          <a:xfrm>
            <a:off x="759833" y="5474062"/>
            <a:ext cx="2687929" cy="784093"/>
          </a:xfrm>
          <a:prstGeom prst="rect">
            <a:avLst/>
          </a:prstGeom>
        </p:spPr>
        <p:txBody>
          <a:bodyPr spcFirstLastPara="1" vert="horz" wrap="square" lIns="91425" tIns="0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 err="1" smtClean="0"/>
              <a:t>Primaires</a:t>
            </a:r>
            <a:r>
              <a:rPr lang="en-US" sz="1600" dirty="0" smtClean="0"/>
              <a:t> : </a:t>
            </a:r>
            <a:r>
              <a:rPr lang="en-US" sz="1600" b="1" dirty="0" smtClean="0"/>
              <a:t>40750</a:t>
            </a:r>
          </a:p>
          <a:p>
            <a:pPr>
              <a:spcBef>
                <a:spcPts val="0"/>
              </a:spcBef>
            </a:pPr>
            <a:r>
              <a:rPr lang="en-US" sz="1600" dirty="0" err="1" smtClean="0"/>
              <a:t>Secondaires</a:t>
            </a:r>
            <a:r>
              <a:rPr lang="en-US" sz="1600" dirty="0" smtClean="0"/>
              <a:t> : </a:t>
            </a:r>
            <a:r>
              <a:rPr lang="en-US" sz="1600" b="1" dirty="0" smtClean="0"/>
              <a:t>8765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TIIH : </a:t>
            </a:r>
            <a:r>
              <a:rPr lang="en-US" sz="1600" b="1" dirty="0" smtClean="0"/>
              <a:t>1675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Moy interventions : </a:t>
            </a:r>
            <a:r>
              <a:rPr lang="en-US" sz="1600" b="1" dirty="0" smtClean="0"/>
              <a:t>50/j</a:t>
            </a:r>
          </a:p>
        </p:txBody>
      </p:sp>
    </p:spTree>
    <p:extLst>
      <p:ext uri="{BB962C8B-B14F-4D97-AF65-F5344CB8AC3E}">
        <p14:creationId xmlns:p14="http://schemas.microsoft.com/office/powerpoint/2010/main" val="257696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808" y="210139"/>
            <a:ext cx="7568031" cy="647355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Exhaustivité</a:t>
            </a:r>
            <a:endParaRPr lang="fr-FR" dirty="0"/>
          </a:p>
        </p:txBody>
      </p:sp>
      <p:sp>
        <p:nvSpPr>
          <p:cNvPr id="6" name="Décagone 5"/>
          <p:cNvSpPr/>
          <p:nvPr/>
        </p:nvSpPr>
        <p:spPr>
          <a:xfrm>
            <a:off x="6698099" y="3503692"/>
            <a:ext cx="389299" cy="407406"/>
          </a:xfrm>
          <a:prstGeom prst="decagon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 smtClean="0">
                <a:solidFill>
                  <a:srgbClr val="E74011"/>
                </a:solidFill>
              </a:rPr>
              <a:t>-25%</a:t>
            </a:r>
            <a:endParaRPr lang="fr-FR" sz="900" b="1" dirty="0">
              <a:solidFill>
                <a:srgbClr val="E74011"/>
              </a:solidFill>
            </a:endParaRPr>
          </a:p>
        </p:txBody>
      </p:sp>
      <p:sp>
        <p:nvSpPr>
          <p:cNvPr id="7" name="Décagone 6"/>
          <p:cNvSpPr/>
          <p:nvPr/>
        </p:nvSpPr>
        <p:spPr>
          <a:xfrm>
            <a:off x="9106697" y="3512401"/>
            <a:ext cx="389299" cy="407406"/>
          </a:xfrm>
          <a:prstGeom prst="decagon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 smtClean="0">
                <a:solidFill>
                  <a:srgbClr val="E74011"/>
                </a:solidFill>
              </a:rPr>
              <a:t>-60%</a:t>
            </a:r>
            <a:endParaRPr lang="fr-FR" sz="900" b="1" dirty="0">
              <a:solidFill>
                <a:srgbClr val="E74011"/>
              </a:solidFill>
            </a:endParaRPr>
          </a:p>
        </p:txBody>
      </p:sp>
      <p:sp>
        <p:nvSpPr>
          <p:cNvPr id="8" name="Décagone 7"/>
          <p:cNvSpPr/>
          <p:nvPr/>
        </p:nvSpPr>
        <p:spPr>
          <a:xfrm>
            <a:off x="7795322" y="1437296"/>
            <a:ext cx="389299" cy="407406"/>
          </a:xfrm>
          <a:prstGeom prst="decagon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 smtClean="0">
                <a:solidFill>
                  <a:srgbClr val="E74011"/>
                </a:solidFill>
              </a:rPr>
              <a:t>-30%</a:t>
            </a:r>
            <a:endParaRPr lang="fr-FR" sz="900" b="1" dirty="0">
              <a:solidFill>
                <a:srgbClr val="E74011"/>
              </a:solidFill>
            </a:endParaRPr>
          </a:p>
        </p:txBody>
      </p:sp>
      <p:sp>
        <p:nvSpPr>
          <p:cNvPr id="9" name="Décagone 8"/>
          <p:cNvSpPr/>
          <p:nvPr/>
        </p:nvSpPr>
        <p:spPr>
          <a:xfrm>
            <a:off x="8652139" y="3304172"/>
            <a:ext cx="389299" cy="407406"/>
          </a:xfrm>
          <a:prstGeom prst="decagon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 smtClean="0">
                <a:solidFill>
                  <a:srgbClr val="E74011"/>
                </a:solidFill>
              </a:rPr>
              <a:t>-54%</a:t>
            </a:r>
            <a:endParaRPr lang="fr-FR" sz="900" b="1" dirty="0">
              <a:solidFill>
                <a:srgbClr val="E74011"/>
              </a:solidFill>
            </a:endParaRPr>
          </a:p>
        </p:txBody>
      </p:sp>
      <p:sp>
        <p:nvSpPr>
          <p:cNvPr id="10" name="Décagone 9"/>
          <p:cNvSpPr/>
          <p:nvPr/>
        </p:nvSpPr>
        <p:spPr>
          <a:xfrm>
            <a:off x="8421277" y="2854959"/>
            <a:ext cx="389299" cy="407406"/>
          </a:xfrm>
          <a:prstGeom prst="decagon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 smtClean="0">
                <a:solidFill>
                  <a:srgbClr val="E74011"/>
                </a:solidFill>
              </a:rPr>
              <a:t>-38%</a:t>
            </a:r>
            <a:endParaRPr lang="fr-FR" sz="900" b="1" dirty="0">
              <a:solidFill>
                <a:srgbClr val="E74011"/>
              </a:solidFill>
            </a:endParaRPr>
          </a:p>
        </p:txBody>
      </p:sp>
      <p:sp>
        <p:nvSpPr>
          <p:cNvPr id="11" name="Décagone 10"/>
          <p:cNvSpPr/>
          <p:nvPr/>
        </p:nvSpPr>
        <p:spPr>
          <a:xfrm>
            <a:off x="8615926" y="2259163"/>
            <a:ext cx="389299" cy="407406"/>
          </a:xfrm>
          <a:prstGeom prst="decagon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 smtClean="0">
                <a:solidFill>
                  <a:srgbClr val="E74011"/>
                </a:solidFill>
              </a:rPr>
              <a:t>-28%</a:t>
            </a:r>
            <a:endParaRPr lang="fr-FR" sz="900" b="1" dirty="0">
              <a:solidFill>
                <a:srgbClr val="E74011"/>
              </a:solidFill>
            </a:endParaRPr>
          </a:p>
        </p:txBody>
      </p:sp>
      <p:sp>
        <p:nvSpPr>
          <p:cNvPr id="12" name="Décagone 11"/>
          <p:cNvSpPr/>
          <p:nvPr/>
        </p:nvSpPr>
        <p:spPr>
          <a:xfrm>
            <a:off x="7830158" y="4144635"/>
            <a:ext cx="389299" cy="407406"/>
          </a:xfrm>
          <a:prstGeom prst="decagon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 smtClean="0">
                <a:solidFill>
                  <a:srgbClr val="E74011"/>
                </a:solidFill>
              </a:rPr>
              <a:t>-48%</a:t>
            </a:r>
            <a:endParaRPr lang="fr-FR" sz="900" b="1" dirty="0">
              <a:solidFill>
                <a:srgbClr val="E74011"/>
              </a:solidFill>
            </a:endParaRPr>
          </a:p>
        </p:txBody>
      </p:sp>
      <p:sp>
        <p:nvSpPr>
          <p:cNvPr id="13" name="Google Shape;675;p47">
            <a:extLst>
              <a:ext uri="{FF2B5EF4-FFF2-40B4-BE49-F238E27FC236}">
                <a16:creationId xmlns="" xmlns:a16="http://schemas.microsoft.com/office/drawing/2014/main" id="{689C059B-5D91-4B95-A4B8-EDF26E9FE510}"/>
              </a:ext>
            </a:extLst>
          </p:cNvPr>
          <p:cNvSpPr txBox="1">
            <a:spLocks/>
          </p:cNvSpPr>
          <p:nvPr/>
        </p:nvSpPr>
        <p:spPr>
          <a:xfrm>
            <a:off x="905699" y="2250454"/>
            <a:ext cx="3685419" cy="3657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fr-FR" sz="2000" dirty="0" smtClean="0">
                <a:solidFill>
                  <a:srgbClr val="E74011"/>
                </a:solidFill>
              </a:rPr>
              <a:t>période 2021</a:t>
            </a:r>
            <a:endParaRPr lang="fr-FR" sz="2000" dirty="0">
              <a:solidFill>
                <a:srgbClr val="E74011"/>
              </a:solidFill>
            </a:endParaRPr>
          </a:p>
        </p:txBody>
      </p:sp>
      <p:sp>
        <p:nvSpPr>
          <p:cNvPr id="14" name="Google Shape;676;p47">
            <a:extLst>
              <a:ext uri="{FF2B5EF4-FFF2-40B4-BE49-F238E27FC236}">
                <a16:creationId xmlns="" xmlns:a16="http://schemas.microsoft.com/office/drawing/2014/main" id="{2EBD40F7-4DB8-455B-AF6D-ABBF034B5881}"/>
              </a:ext>
            </a:extLst>
          </p:cNvPr>
          <p:cNvSpPr txBox="1">
            <a:spLocks/>
          </p:cNvSpPr>
          <p:nvPr/>
        </p:nvSpPr>
        <p:spPr>
          <a:xfrm>
            <a:off x="905700" y="2707653"/>
            <a:ext cx="3755961" cy="2642945"/>
          </a:xfrm>
          <a:prstGeom prst="rect">
            <a:avLst/>
          </a:prstGeom>
        </p:spPr>
        <p:txBody>
          <a:bodyPr spcFirstLastPara="1" vert="horz" wrap="square" lIns="91425" tIns="0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 err="1" smtClean="0"/>
              <a:t>Calcul</a:t>
            </a:r>
            <a:r>
              <a:rPr lang="en-US" sz="1600" dirty="0" smtClean="0"/>
              <a:t> de </a:t>
            </a:r>
            <a:r>
              <a:rPr lang="en-US" sz="1600" dirty="0" err="1" smtClean="0"/>
              <a:t>l’activité</a:t>
            </a:r>
            <a:r>
              <a:rPr lang="en-US" sz="1600" dirty="0" smtClean="0"/>
              <a:t> </a:t>
            </a:r>
            <a:r>
              <a:rPr lang="en-US" sz="1600" dirty="0" err="1" smtClean="0"/>
              <a:t>attendue</a:t>
            </a:r>
            <a:r>
              <a:rPr lang="en-US" sz="1600" dirty="0" smtClean="0"/>
              <a:t> vs </a:t>
            </a:r>
            <a:r>
              <a:rPr lang="en-US" sz="1600" dirty="0" err="1" smtClean="0"/>
              <a:t>activité</a:t>
            </a:r>
            <a:r>
              <a:rPr lang="en-US" sz="1600" dirty="0" smtClean="0"/>
              <a:t> </a:t>
            </a:r>
            <a:r>
              <a:rPr lang="en-US" sz="1600" dirty="0" err="1" smtClean="0"/>
              <a:t>moyenne</a:t>
            </a:r>
            <a:r>
              <a:rPr lang="en-US" sz="1600" dirty="0" smtClean="0"/>
              <a:t> </a:t>
            </a:r>
            <a:r>
              <a:rPr lang="en-US" sz="1600" dirty="0" err="1" smtClean="0"/>
              <a:t>calculée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2020 sur la SAE</a:t>
            </a:r>
          </a:p>
          <a:p>
            <a:pPr>
              <a:spcBef>
                <a:spcPts val="0"/>
              </a:spcBef>
            </a:pPr>
            <a:r>
              <a:rPr lang="en-US" sz="1600" b="1" dirty="0"/>
              <a:t>8</a:t>
            </a:r>
            <a:r>
              <a:rPr lang="en-US" sz="1600" b="1" dirty="0" smtClean="0"/>
              <a:t> SMUR </a:t>
            </a:r>
            <a:r>
              <a:rPr lang="en-US" sz="1600" b="1" dirty="0" err="1" smtClean="0"/>
              <a:t>activité</a:t>
            </a:r>
            <a:r>
              <a:rPr lang="en-US" sz="1600" b="1" dirty="0" smtClean="0"/>
              <a:t> </a:t>
            </a:r>
            <a:r>
              <a:rPr lang="en-US" sz="1600" b="1" dirty="0" smtClean="0">
                <a:sym typeface="Wingdings" panose="05000000000000000000" pitchFamily="2" charset="2"/>
              </a:rPr>
              <a:t></a:t>
            </a:r>
            <a:r>
              <a:rPr lang="en-US" sz="1600" b="1" dirty="0" smtClean="0"/>
              <a:t> 25%</a:t>
            </a:r>
          </a:p>
          <a:p>
            <a:pPr>
              <a:spcBef>
                <a:spcPts val="0"/>
              </a:spcBef>
            </a:pPr>
            <a:endParaRPr lang="en-US" sz="1600" b="1" dirty="0"/>
          </a:p>
          <a:p>
            <a:pPr>
              <a:spcBef>
                <a:spcPts val="0"/>
              </a:spcBef>
            </a:pPr>
            <a:endParaRPr lang="en-US" sz="1600" b="1" dirty="0" smtClean="0"/>
          </a:p>
          <a:p>
            <a:pPr>
              <a:spcBef>
                <a:spcPts val="0"/>
              </a:spcBef>
            </a:pPr>
            <a:endParaRPr lang="en-US" sz="1600" b="1" dirty="0" smtClean="0"/>
          </a:p>
        </p:txBody>
      </p:sp>
      <p:sp>
        <p:nvSpPr>
          <p:cNvPr id="16" name="Décagone 15"/>
          <p:cNvSpPr/>
          <p:nvPr/>
        </p:nvSpPr>
        <p:spPr>
          <a:xfrm>
            <a:off x="6546994" y="4552041"/>
            <a:ext cx="389299" cy="407406"/>
          </a:xfrm>
          <a:prstGeom prst="decagon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 smtClean="0">
                <a:solidFill>
                  <a:srgbClr val="E74011"/>
                </a:solidFill>
              </a:rPr>
              <a:t>-37%</a:t>
            </a:r>
            <a:endParaRPr lang="fr-FR" sz="900" b="1" dirty="0">
              <a:solidFill>
                <a:srgbClr val="E7401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6711" y="5611641"/>
            <a:ext cx="3335445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Pour rappel : un </a:t>
            </a:r>
            <a:r>
              <a:rPr lang="en-US" sz="1400" dirty="0" err="1"/>
              <a:t>bilan</a:t>
            </a:r>
            <a:r>
              <a:rPr lang="en-US" sz="1400" dirty="0"/>
              <a:t> </a:t>
            </a:r>
            <a:r>
              <a:rPr lang="en-US" sz="1400" dirty="0" err="1"/>
              <a:t>mensuel</a:t>
            </a:r>
            <a:r>
              <a:rPr lang="en-US" sz="1400" dirty="0"/>
              <a:t> de </a:t>
            </a:r>
            <a:r>
              <a:rPr lang="en-US" sz="1400" dirty="0" err="1"/>
              <a:t>suivi</a:t>
            </a:r>
            <a:r>
              <a:rPr lang="en-US" sz="1400" dirty="0"/>
              <a:t> de </a:t>
            </a:r>
            <a:r>
              <a:rPr lang="en-US" sz="1400" dirty="0" err="1"/>
              <a:t>complétude</a:t>
            </a:r>
            <a:r>
              <a:rPr lang="en-US" sz="1400" dirty="0"/>
              <a:t> </a:t>
            </a:r>
            <a:r>
              <a:rPr lang="en-US" sz="1400" dirty="0" err="1"/>
              <a:t>est</a:t>
            </a:r>
            <a:r>
              <a:rPr lang="en-US" sz="1400" dirty="0"/>
              <a:t> </a:t>
            </a:r>
            <a:r>
              <a:rPr lang="en-US" sz="1400" dirty="0" err="1"/>
              <a:t>adressé</a:t>
            </a:r>
            <a:r>
              <a:rPr lang="en-US" sz="1400" dirty="0"/>
              <a:t> à </a:t>
            </a:r>
            <a:r>
              <a:rPr lang="en-US" sz="1400" dirty="0" err="1" smtClean="0"/>
              <a:t>chaque</a:t>
            </a:r>
            <a:r>
              <a:rPr lang="en-US" sz="1400" dirty="0" smtClean="0"/>
              <a:t> </a:t>
            </a:r>
            <a:r>
              <a:rPr lang="en-US" sz="1400" dirty="0" err="1" smtClean="0"/>
              <a:t>responsable</a:t>
            </a:r>
            <a:r>
              <a:rPr lang="en-US" sz="1400" dirty="0" smtClean="0"/>
              <a:t> </a:t>
            </a:r>
            <a:r>
              <a:rPr lang="en-US" sz="1400" dirty="0"/>
              <a:t>de </a:t>
            </a:r>
            <a:r>
              <a:rPr lang="en-US" sz="1400" dirty="0" err="1"/>
              <a:t>projet</a:t>
            </a:r>
            <a:r>
              <a:rPr lang="en-US" sz="1400" dirty="0"/>
              <a:t> métier pour </a:t>
            </a:r>
            <a:r>
              <a:rPr lang="en-US" sz="1400" dirty="0" err="1"/>
              <a:t>permmettre</a:t>
            </a:r>
            <a:r>
              <a:rPr lang="en-US" sz="1400" dirty="0"/>
              <a:t> le </a:t>
            </a:r>
            <a:r>
              <a:rPr lang="en-US" sz="1400" dirty="0" err="1" smtClean="0"/>
              <a:t>suivi</a:t>
            </a:r>
            <a:r>
              <a:rPr lang="en-US" sz="1400" dirty="0" smtClean="0"/>
              <a:t> </a:t>
            </a:r>
            <a:r>
              <a:rPr lang="en-US" sz="1400" dirty="0" err="1" smtClean="0"/>
              <a:t>d’usage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13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5C8F4F7-D6DD-4BF4-A31A-3A325F2A6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Etat des lieux d’utilisation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" name="Google Shape;676;p47">
            <a:extLst>
              <a:ext uri="{FF2B5EF4-FFF2-40B4-BE49-F238E27FC236}">
                <a16:creationId xmlns="" xmlns:a16="http://schemas.microsoft.com/office/drawing/2014/main" id="{2EBD40F7-4DB8-455B-AF6D-ABBF034B5881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3227773" cy="2181687"/>
          </a:xfrm>
          <a:prstGeom prst="rect">
            <a:avLst/>
          </a:prstGeom>
        </p:spPr>
        <p:txBody>
          <a:bodyPr spcFirstLastPara="1" vert="horz" wrap="square" lIns="91425" tIns="0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/>
          </a:p>
        </p:txBody>
      </p:sp>
      <p:cxnSp>
        <p:nvCxnSpPr>
          <p:cNvPr id="17" name="Google Shape;688;p47">
            <a:extLst>
              <a:ext uri="{FF2B5EF4-FFF2-40B4-BE49-F238E27FC236}">
                <a16:creationId xmlns="" xmlns:a16="http://schemas.microsoft.com/office/drawing/2014/main" id="{9DDC01FC-BC16-4296-A167-539ACD58C01B}"/>
              </a:ext>
            </a:extLst>
          </p:cNvPr>
          <p:cNvCxnSpPr/>
          <p:nvPr/>
        </p:nvCxnSpPr>
        <p:spPr>
          <a:xfrm>
            <a:off x="1344939" y="5023828"/>
            <a:ext cx="7710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85180"/>
            <a:ext cx="4714462" cy="524087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5" y="2270110"/>
            <a:ext cx="54768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1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7571" y="365125"/>
            <a:ext cx="10515600" cy="1325563"/>
          </a:xfrm>
        </p:spPr>
        <p:txBody>
          <a:bodyPr/>
          <a:lstStyle/>
          <a:p>
            <a:r>
              <a:rPr lang="fr-FR" dirty="0" smtClean="0">
                <a:solidFill>
                  <a:srgbClr val="E74011"/>
                </a:solidFill>
              </a:rPr>
              <a:t>Onglet PROFIL : analyse des filières</a:t>
            </a:r>
            <a:endParaRPr lang="fr-FR" dirty="0">
              <a:solidFill>
                <a:srgbClr val="E7401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921" y="1436913"/>
            <a:ext cx="3118291" cy="5197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848870" y="1756781"/>
            <a:ext cx="661562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 smtClean="0"/>
              <a:t>Onglet spécifique de l’application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 smtClean="0"/>
              <a:t>Propose des champs spécifique à une situation clinique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 smtClean="0"/>
              <a:t>S’appuie sur les registres de références (Réac, </a:t>
            </a:r>
            <a:r>
              <a:rPr lang="fr-FR" sz="2000" dirty="0" err="1" smtClean="0"/>
              <a:t>DéDot</a:t>
            </a:r>
            <a:r>
              <a:rPr lang="fr-FR" sz="2000" dirty="0" smtClean="0"/>
              <a:t>, </a:t>
            </a:r>
            <a:r>
              <a:rPr lang="fr-FR" sz="2000" dirty="0" err="1" smtClean="0"/>
              <a:t>TraumaBase</a:t>
            </a:r>
            <a:r>
              <a:rPr lang="fr-FR" sz="2000" dirty="0" smtClean="0"/>
              <a:t>…)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 smtClean="0"/>
              <a:t>Guideline au recueil de données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 smtClean="0"/>
              <a:t>Standardisation des informations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 smtClean="0"/>
              <a:t>Ambition à venir : interface avec les registres</a:t>
            </a:r>
          </a:p>
          <a:p>
            <a:pPr>
              <a:spcAft>
                <a:spcPts val="1200"/>
              </a:spcAft>
            </a:pPr>
            <a:endParaRPr lang="fr-FR" dirty="0"/>
          </a:p>
          <a:p>
            <a:pPr>
              <a:spcAft>
                <a:spcPts val="1200"/>
              </a:spcAft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927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5C8F4F7-D6DD-4BF4-A31A-3A325F2A6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Arrêt cardiaque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2" name="Rectangle à coins arrondis 51"/>
          <p:cNvSpPr/>
          <p:nvPr/>
        </p:nvSpPr>
        <p:spPr>
          <a:xfrm>
            <a:off x="4959471" y="2495820"/>
            <a:ext cx="1466491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4987 ACR</a:t>
            </a:r>
            <a:endParaRPr lang="fr-FR" dirty="0"/>
          </a:p>
        </p:txBody>
      </p:sp>
      <p:sp>
        <p:nvSpPr>
          <p:cNvPr id="53" name="Rectangle à coins arrondis 52"/>
          <p:cNvSpPr/>
          <p:nvPr/>
        </p:nvSpPr>
        <p:spPr>
          <a:xfrm>
            <a:off x="7199463" y="1380137"/>
            <a:ext cx="1969698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4987 Décédés (82,7%)</a:t>
            </a:r>
            <a:endParaRPr lang="fr-FR" dirty="0"/>
          </a:p>
        </p:txBody>
      </p:sp>
      <p:sp>
        <p:nvSpPr>
          <p:cNvPr id="54" name="Rectangle à coins arrondis 53"/>
          <p:cNvSpPr/>
          <p:nvPr/>
        </p:nvSpPr>
        <p:spPr>
          <a:xfrm>
            <a:off x="7199463" y="3482107"/>
            <a:ext cx="1969698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833 Ressuscités (16,7%)</a:t>
            </a:r>
            <a:endParaRPr lang="fr-FR" dirty="0"/>
          </a:p>
        </p:txBody>
      </p:sp>
      <p:sp>
        <p:nvSpPr>
          <p:cNvPr id="55" name="Rectangle à coins arrondis 54"/>
          <p:cNvSpPr/>
          <p:nvPr/>
        </p:nvSpPr>
        <p:spPr>
          <a:xfrm>
            <a:off x="9715500" y="2550454"/>
            <a:ext cx="1969698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54,5% Réa - USC </a:t>
            </a:r>
            <a:endParaRPr lang="fr-FR" dirty="0"/>
          </a:p>
        </p:txBody>
      </p:sp>
      <p:sp>
        <p:nvSpPr>
          <p:cNvPr id="56" name="Rectangle à coins arrondis 55"/>
          <p:cNvSpPr/>
          <p:nvPr/>
        </p:nvSpPr>
        <p:spPr>
          <a:xfrm>
            <a:off x="9715500" y="3482107"/>
            <a:ext cx="1969698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35,4% vers SAU</a:t>
            </a:r>
          </a:p>
        </p:txBody>
      </p:sp>
      <p:sp>
        <p:nvSpPr>
          <p:cNvPr id="57" name="Rectangle à coins arrondis 56"/>
          <p:cNvSpPr/>
          <p:nvPr/>
        </p:nvSpPr>
        <p:spPr>
          <a:xfrm>
            <a:off x="9715500" y="4413760"/>
            <a:ext cx="1969698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9</a:t>
            </a:r>
            <a:r>
              <a:rPr lang="fr-FR" dirty="0" smtClean="0"/>
              <a:t>% Cardio - Bloc</a:t>
            </a:r>
            <a:endParaRPr lang="fr-FR" dirty="0"/>
          </a:p>
        </p:txBody>
      </p:sp>
      <p:sp>
        <p:nvSpPr>
          <p:cNvPr id="59" name="Rectangle à coins arrondis 58"/>
          <p:cNvSpPr/>
          <p:nvPr/>
        </p:nvSpPr>
        <p:spPr>
          <a:xfrm>
            <a:off x="9715500" y="5566824"/>
            <a:ext cx="1969698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435 FICHES PROFIL ACR</a:t>
            </a:r>
            <a:endParaRPr lang="fr-FR" dirty="0"/>
          </a:p>
        </p:txBody>
      </p:sp>
      <p:cxnSp>
        <p:nvCxnSpPr>
          <p:cNvPr id="61" name="Connecteur en angle 60"/>
          <p:cNvCxnSpPr>
            <a:stCxn id="53" idx="1"/>
            <a:endCxn id="52" idx="3"/>
          </p:cNvCxnSpPr>
          <p:nvPr/>
        </p:nvCxnSpPr>
        <p:spPr>
          <a:xfrm rot="10800000" flipV="1">
            <a:off x="6425963" y="1690687"/>
            <a:ext cx="773501" cy="111568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en angle 63"/>
          <p:cNvCxnSpPr>
            <a:stCxn id="54" idx="1"/>
            <a:endCxn id="52" idx="3"/>
          </p:cNvCxnSpPr>
          <p:nvPr/>
        </p:nvCxnSpPr>
        <p:spPr>
          <a:xfrm rot="10800000">
            <a:off x="6425963" y="2806372"/>
            <a:ext cx="773501" cy="98628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en angle 69"/>
          <p:cNvCxnSpPr>
            <a:stCxn id="55" idx="1"/>
            <a:endCxn id="54" idx="3"/>
          </p:cNvCxnSpPr>
          <p:nvPr/>
        </p:nvCxnSpPr>
        <p:spPr>
          <a:xfrm rot="10800000" flipV="1">
            <a:off x="9169162" y="2861004"/>
            <a:ext cx="546339" cy="93165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en angle 85"/>
          <p:cNvCxnSpPr>
            <a:stCxn id="54" idx="3"/>
            <a:endCxn id="57" idx="1"/>
          </p:cNvCxnSpPr>
          <p:nvPr/>
        </p:nvCxnSpPr>
        <p:spPr>
          <a:xfrm>
            <a:off x="9169161" y="3792658"/>
            <a:ext cx="546339" cy="93165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>
            <a:endCxn id="56" idx="1"/>
          </p:cNvCxnSpPr>
          <p:nvPr/>
        </p:nvCxnSpPr>
        <p:spPr>
          <a:xfrm>
            <a:off x="9442330" y="3792658"/>
            <a:ext cx="273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en angle 92"/>
          <p:cNvCxnSpPr>
            <a:endCxn id="59" idx="1"/>
          </p:cNvCxnSpPr>
          <p:nvPr/>
        </p:nvCxnSpPr>
        <p:spPr>
          <a:xfrm rot="16200000" flipH="1">
            <a:off x="8063542" y="4225417"/>
            <a:ext cx="1774166" cy="152975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848870" y="1756781"/>
            <a:ext cx="4110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12% des interventions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52% des réanimés ont une fiche Profil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Complétude </a:t>
            </a:r>
            <a:r>
              <a:rPr lang="fr-FR" sz="2000" dirty="0"/>
              <a:t>PROFIL 80%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135 </a:t>
            </a:r>
            <a:r>
              <a:rPr lang="fr-FR" sz="2000" dirty="0" err="1" smtClean="0"/>
              <a:t>Diag</a:t>
            </a:r>
            <a:r>
              <a:rPr lang="fr-FR" sz="2000" dirty="0" smtClean="0"/>
              <a:t> / situations </a:t>
            </a:r>
            <a:r>
              <a:rPr lang="fr-FR" sz="2000" dirty="0" err="1" smtClean="0"/>
              <a:t>étiogiques</a:t>
            </a:r>
            <a:r>
              <a:rPr lang="fr-FR" sz="2000" dirty="0" smtClean="0"/>
              <a:t> différents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Orientation vers SAU varie de 15-70% par 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Age </a:t>
            </a:r>
            <a:r>
              <a:rPr lang="fr-FR" sz="2000" dirty="0" err="1" smtClean="0"/>
              <a:t>moy</a:t>
            </a:r>
            <a:r>
              <a:rPr lang="fr-FR" sz="2000" dirty="0" smtClean="0"/>
              <a:t> 68 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Chainage de données avec dossier hospitalier nécessaire pour améliorer l’analyse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744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5C8F4F7-D6DD-4BF4-A31A-3A325F2A6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Arrêt cardiaque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2" name="Rectangle à coins arrondis 51"/>
          <p:cNvSpPr/>
          <p:nvPr/>
        </p:nvSpPr>
        <p:spPr>
          <a:xfrm>
            <a:off x="904306" y="1629128"/>
            <a:ext cx="1466491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4987 ACR</a:t>
            </a:r>
            <a:endParaRPr lang="fr-FR" dirty="0"/>
          </a:p>
        </p:txBody>
      </p:sp>
      <p:sp>
        <p:nvSpPr>
          <p:cNvPr id="54" name="Rectangle à coins arrondis 53"/>
          <p:cNvSpPr/>
          <p:nvPr/>
        </p:nvSpPr>
        <p:spPr>
          <a:xfrm>
            <a:off x="3144298" y="2615415"/>
            <a:ext cx="1969698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833 Ressuscités (16,7%)</a:t>
            </a:r>
            <a:endParaRPr lang="fr-FR" dirty="0"/>
          </a:p>
        </p:txBody>
      </p:sp>
      <p:cxnSp>
        <p:nvCxnSpPr>
          <p:cNvPr id="64" name="Connecteur en angle 63"/>
          <p:cNvCxnSpPr>
            <a:stCxn id="54" idx="1"/>
            <a:endCxn id="52" idx="3"/>
          </p:cNvCxnSpPr>
          <p:nvPr/>
        </p:nvCxnSpPr>
        <p:spPr>
          <a:xfrm rot="10800000">
            <a:off x="2370798" y="1939680"/>
            <a:ext cx="773501" cy="98628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>
            <a:stCxn id="54" idx="3"/>
          </p:cNvCxnSpPr>
          <p:nvPr/>
        </p:nvCxnSpPr>
        <p:spPr>
          <a:xfrm>
            <a:off x="5113996" y="2925966"/>
            <a:ext cx="546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à coins arrondis 17"/>
          <p:cNvSpPr/>
          <p:nvPr/>
        </p:nvSpPr>
        <p:spPr>
          <a:xfrm>
            <a:off x="5660334" y="2615415"/>
            <a:ext cx="1969698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FICHES PROFIL ACR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5660334" y="3704744"/>
            <a:ext cx="1969698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35,4% vers SAU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5660334" y="4684080"/>
            <a:ext cx="1969698" cy="621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55% Chainage possible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43277" y="4548146"/>
            <a:ext cx="6225256" cy="1336263"/>
          </a:xfrm>
          <a:prstGeom prst="rect">
            <a:avLst/>
          </a:prstGeom>
          <a:noFill/>
          <a:ln w="38100">
            <a:solidFill>
              <a:srgbClr val="E7401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800230" y="4684080"/>
            <a:ext cx="3983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14% erreur </a:t>
            </a:r>
            <a:r>
              <a:rPr lang="fr-FR" dirty="0" err="1" smtClean="0"/>
              <a:t>diag</a:t>
            </a:r>
            <a:endParaRPr lang="fr-FR" dirty="0" smtClean="0"/>
          </a:p>
          <a:p>
            <a:r>
              <a:rPr lang="fr-FR" dirty="0" smtClean="0"/>
              <a:t>14% DCD sortie SAU</a:t>
            </a:r>
          </a:p>
          <a:p>
            <a:r>
              <a:rPr lang="fr-FR" dirty="0" smtClean="0"/>
              <a:t>38% Réa (60% en moins de 2h)</a:t>
            </a:r>
          </a:p>
          <a:p>
            <a:r>
              <a:rPr lang="fr-FR" dirty="0" smtClean="0"/>
              <a:t>32% MED-UHCD (DCD ?)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8940579" y="3729110"/>
            <a:ext cx="2689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Chainage probabiliste </a:t>
            </a:r>
          </a:p>
          <a:p>
            <a:r>
              <a:rPr lang="fr-FR" sz="2000" dirty="0" smtClean="0"/>
              <a:t>RPU – </a:t>
            </a:r>
            <a:r>
              <a:rPr lang="fr-FR" sz="2000" dirty="0" err="1" smtClean="0"/>
              <a:t>SMUR-t@b</a:t>
            </a:r>
            <a:endParaRPr lang="fr-FR" sz="2000" dirty="0"/>
          </a:p>
        </p:txBody>
      </p:sp>
      <p:cxnSp>
        <p:nvCxnSpPr>
          <p:cNvPr id="7" name="Connecteur droit 6"/>
          <p:cNvCxnSpPr>
            <a:stCxn id="18" idx="2"/>
            <a:endCxn id="20" idx="0"/>
          </p:cNvCxnSpPr>
          <p:nvPr/>
        </p:nvCxnSpPr>
        <p:spPr>
          <a:xfrm>
            <a:off x="6645183" y="3236517"/>
            <a:ext cx="0" cy="1447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235025" y="4548146"/>
            <a:ext cx="504504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/>
              <a:t>Diff</a:t>
            </a:r>
            <a:r>
              <a:rPr lang="fr-FR" sz="2000" dirty="0"/>
              <a:t> chainage / fiabilité données SMUR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Qualité codage </a:t>
            </a:r>
            <a:r>
              <a:rPr lang="fr-FR" sz="2000" dirty="0" err="1" smtClean="0"/>
              <a:t>Diag</a:t>
            </a:r>
            <a:endParaRPr lang="fr-F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Erreur saisie PROFIL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RPU pas suffisamment précis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endParaRPr lang="fr-FR" dirty="0"/>
          </a:p>
          <a:p>
            <a:endParaRPr lang="fr-FR" dirty="0"/>
          </a:p>
        </p:txBody>
      </p:sp>
      <p:grpSp>
        <p:nvGrpSpPr>
          <p:cNvPr id="11" name="Groupe 10"/>
          <p:cNvGrpSpPr/>
          <p:nvPr/>
        </p:nvGrpSpPr>
        <p:grpSpPr>
          <a:xfrm>
            <a:off x="6096000" y="365125"/>
            <a:ext cx="5687834" cy="1671063"/>
            <a:chOff x="6096000" y="365125"/>
            <a:chExt cx="5687834" cy="1671063"/>
          </a:xfrm>
        </p:grpSpPr>
        <p:sp>
          <p:nvSpPr>
            <p:cNvPr id="3" name="ZoneTexte 2"/>
            <p:cNvSpPr txBox="1"/>
            <p:nvPr/>
          </p:nvSpPr>
          <p:spPr>
            <a:xfrm>
              <a:off x="7630032" y="766296"/>
              <a:ext cx="4153802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è"/>
              </a:pPr>
              <a:r>
                <a:rPr lang="fr-FR" sz="1400" dirty="0" smtClean="0"/>
                <a:t>Modification thésaurus Diagnostics</a:t>
              </a:r>
            </a:p>
            <a:p>
              <a:pPr marL="285750" indent="-285750">
                <a:buFont typeface="Wingdings" panose="05000000000000000000" pitchFamily="2" charset="2"/>
                <a:buChar char="è"/>
              </a:pPr>
              <a:r>
                <a:rPr lang="fr-FR" sz="1400" dirty="0" smtClean="0"/>
                <a:t>Possibilité changement PROFIL</a:t>
              </a:r>
              <a:endParaRPr lang="fr-FR" sz="1400" dirty="0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7204446" y="841266"/>
              <a:ext cx="8511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/>
                <a:t>V3</a:t>
              </a:r>
              <a:endParaRPr lang="fr-FR" sz="2000" b="1" dirty="0"/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6862298" y="543464"/>
              <a:ext cx="4067370" cy="966159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45183" y="543464"/>
              <a:ext cx="359466" cy="1492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096000" y="365125"/>
              <a:ext cx="1375196" cy="1375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310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5C8F4F7-D6DD-4BF4-A31A-3A325F2A6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Arrêt cardiaque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781044" y="475141"/>
            <a:ext cx="504278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35% transportés sous Amine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21% arrivent </a:t>
            </a:r>
            <a:r>
              <a:rPr lang="fr-FR" sz="2000" dirty="0" err="1" smtClean="0"/>
              <a:t>sédatés</a:t>
            </a:r>
            <a:endParaRPr lang="fr-F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Dose </a:t>
            </a:r>
            <a:r>
              <a:rPr lang="fr-FR" sz="2000" dirty="0" err="1" smtClean="0"/>
              <a:t>moy</a:t>
            </a:r>
            <a:r>
              <a:rPr lang="fr-FR" sz="2000" dirty="0" smtClean="0"/>
              <a:t> </a:t>
            </a:r>
            <a:r>
              <a:rPr lang="fr-FR" sz="2000" dirty="0" err="1" smtClean="0"/>
              <a:t>adre</a:t>
            </a:r>
            <a:r>
              <a:rPr lang="fr-FR" sz="2000" dirty="0" smtClean="0"/>
              <a:t> 5 mg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5 </a:t>
            </a:r>
            <a:r>
              <a:rPr lang="fr-FR" sz="2000" dirty="0" err="1" smtClean="0"/>
              <a:t>intub</a:t>
            </a:r>
            <a:r>
              <a:rPr lang="fr-FR" sz="2000" dirty="0" smtClean="0"/>
              <a:t> impossibles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70% bénéficient pose DEA av SMUR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23% ont reçu 1 choc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18% transportés IOT + BAVU</a:t>
            </a:r>
          </a:p>
          <a:p>
            <a:endParaRPr lang="fr-FR" sz="2000" dirty="0"/>
          </a:p>
          <a:p>
            <a:r>
              <a:rPr lang="fr-FR" sz="2000" b="1" dirty="0" smtClean="0">
                <a:solidFill>
                  <a:srgbClr val="E74011"/>
                </a:solidFill>
              </a:rPr>
              <a:t>Rythme à arrivée SMUR</a:t>
            </a:r>
          </a:p>
          <a:p>
            <a:pPr marL="285750" indent="-285750">
              <a:buFontTx/>
              <a:buChar char="-"/>
            </a:pPr>
            <a:r>
              <a:rPr lang="fr-FR" sz="2000" dirty="0" smtClean="0"/>
              <a:t>33% asystolie</a:t>
            </a:r>
          </a:p>
          <a:p>
            <a:pPr marL="285750" indent="-285750">
              <a:buFontTx/>
              <a:buChar char="-"/>
            </a:pPr>
            <a:r>
              <a:rPr lang="fr-FR" sz="2000" dirty="0" smtClean="0"/>
              <a:t>8% activité sans pouls</a:t>
            </a:r>
          </a:p>
          <a:p>
            <a:pPr marL="285750" indent="-285750">
              <a:buFontTx/>
              <a:buChar char="-"/>
            </a:pPr>
            <a:r>
              <a:rPr lang="fr-FR" sz="2000" dirty="0" smtClean="0"/>
              <a:t>14% activité spontanée</a:t>
            </a:r>
          </a:p>
          <a:p>
            <a:pPr marL="285750" indent="-285750">
              <a:buFontTx/>
              <a:buChar char="-"/>
            </a:pPr>
            <a:r>
              <a:rPr lang="fr-FR" sz="2000" dirty="0" smtClean="0"/>
              <a:t>13% FV</a:t>
            </a:r>
          </a:p>
          <a:p>
            <a:endParaRPr lang="fr-FR" sz="2000" dirty="0"/>
          </a:p>
          <a:p>
            <a:r>
              <a:rPr lang="fr-FR" sz="2000" b="1" dirty="0" smtClean="0">
                <a:solidFill>
                  <a:srgbClr val="E74011"/>
                </a:solidFill>
              </a:rPr>
              <a:t>Cause supposée :</a:t>
            </a:r>
          </a:p>
          <a:p>
            <a:pPr marL="285750" indent="-285750">
              <a:buFontTx/>
              <a:buChar char="-"/>
            </a:pPr>
            <a:r>
              <a:rPr lang="fr-FR" sz="2000" dirty="0" smtClean="0"/>
              <a:t>Cardio 46%</a:t>
            </a:r>
          </a:p>
          <a:p>
            <a:pPr marL="285750" indent="-285750">
              <a:buFontTx/>
              <a:buChar char="-"/>
            </a:pPr>
            <a:r>
              <a:rPr lang="fr-FR" sz="2000" dirty="0" err="1" smtClean="0"/>
              <a:t>Respi</a:t>
            </a:r>
            <a:r>
              <a:rPr lang="fr-FR" sz="2000" dirty="0" smtClean="0"/>
              <a:t> 15%</a:t>
            </a:r>
          </a:p>
          <a:p>
            <a:pPr marL="285750" indent="-285750">
              <a:buFontTx/>
              <a:buChar char="-"/>
            </a:pPr>
            <a:r>
              <a:rPr lang="fr-FR" sz="2000" dirty="0" smtClean="0"/>
              <a:t>Fausse route 7%</a:t>
            </a:r>
          </a:p>
          <a:p>
            <a:pPr marL="285750" indent="-285750">
              <a:buFontTx/>
              <a:buChar char="-"/>
            </a:pPr>
            <a:r>
              <a:rPr lang="fr-FR" sz="2000" dirty="0" smtClean="0"/>
              <a:t>Intoxication 3%</a:t>
            </a:r>
            <a:endParaRPr lang="fr-FR" sz="2000" dirty="0"/>
          </a:p>
        </p:txBody>
      </p:sp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151260"/>
              </p:ext>
            </p:extLst>
          </p:nvPr>
        </p:nvGraphicFramePr>
        <p:xfrm>
          <a:off x="838200" y="191969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2291124" y="4707240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E74011"/>
                </a:solidFill>
              </a:rPr>
              <a:t>Lieu de survenue</a:t>
            </a:r>
            <a:endParaRPr lang="fr-FR" b="1" dirty="0">
              <a:solidFill>
                <a:srgbClr val="E740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64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Est-Rescue - Theme">
      <a:dk1>
        <a:srgbClr val="7E6D68"/>
      </a:dk1>
      <a:lt1>
        <a:srgbClr val="FFFFFF"/>
      </a:lt1>
      <a:dk2>
        <a:srgbClr val="E74011"/>
      </a:dk2>
      <a:lt2>
        <a:srgbClr val="FFFFFF"/>
      </a:lt2>
      <a:accent1>
        <a:srgbClr val="E74011"/>
      </a:accent1>
      <a:accent2>
        <a:srgbClr val="76C1E7"/>
      </a:accent2>
      <a:accent3>
        <a:srgbClr val="FFFFFF"/>
      </a:accent3>
      <a:accent4>
        <a:srgbClr val="FBBA00"/>
      </a:accent4>
      <a:accent5>
        <a:srgbClr val="AFCA0B"/>
      </a:accent5>
      <a:accent6>
        <a:srgbClr val="E6007E"/>
      </a:accent6>
      <a:hlink>
        <a:srgbClr val="E74011"/>
      </a:hlink>
      <a:folHlink>
        <a:srgbClr val="A81815"/>
      </a:folHlink>
    </a:clrScheme>
    <a:fontScheme name="Est Rescue - Andes Neue Alt 3">
      <a:majorFont>
        <a:latin typeface="AndesNeue Alt 3 Black"/>
        <a:ea typeface=""/>
        <a:cs typeface=""/>
      </a:majorFont>
      <a:minorFont>
        <a:latin typeface="AndesNeue Alt 3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Est-Rescue.potx" id="{D8873C61-3375-487C-AF59-3137EC95A5BD}" vid="{12EE6E6E-C158-4EC0-B416-07133C8C6EA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Est-Rescue</Template>
  <TotalTime>20184</TotalTime>
  <Words>1392</Words>
  <Application>Microsoft Office PowerPoint</Application>
  <PresentationFormat>Grand écran</PresentationFormat>
  <Paragraphs>251</Paragraphs>
  <Slides>18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AndesNeue Alt 3 Black</vt:lpstr>
      <vt:lpstr>AndesNeue Alt 3 Medium</vt:lpstr>
      <vt:lpstr>Arial</vt:lpstr>
      <vt:lpstr>Calibri</vt:lpstr>
      <vt:lpstr>Wingdings</vt:lpstr>
      <vt:lpstr>Thème Office</vt:lpstr>
      <vt:lpstr>SMUR-t@b Etat des lieux Premières données chiffrées</vt:lpstr>
      <vt:lpstr>Etat des lieux du déploiement</vt:lpstr>
      <vt:lpstr>Etat des lieux d’utilisation</vt:lpstr>
      <vt:lpstr>Exhaustivité</vt:lpstr>
      <vt:lpstr>Etat des lieux d’utilisation</vt:lpstr>
      <vt:lpstr>Onglet PROFIL : analyse des filières</vt:lpstr>
      <vt:lpstr>Arrêt cardiaque</vt:lpstr>
      <vt:lpstr>Arrêt cardiaque</vt:lpstr>
      <vt:lpstr>Arrêt cardiaque</vt:lpstr>
      <vt:lpstr>DOULEUR THORACIQUE</vt:lpstr>
      <vt:lpstr>DOULEUR THORACIQUE</vt:lpstr>
      <vt:lpstr>DOULEUR THORACIQUE</vt:lpstr>
      <vt:lpstr>DOULEUR THORACIQUE</vt:lpstr>
      <vt:lpstr>TRAUMATISE GRAVE</vt:lpstr>
      <vt:lpstr>TRAUMATISE GRAVE</vt:lpstr>
      <vt:lpstr>TRAUMATISE GRAVE</vt:lpstr>
      <vt:lpstr>Conclusions </vt:lpstr>
      <vt:lpstr>Présentation PowerPoint</vt:lpstr>
    </vt:vector>
  </TitlesOfParts>
  <Company>GHRMSA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présentation powerpoint</dc:title>
  <dc:creator>NOIZET Marc</dc:creator>
  <cp:lastModifiedBy>Compte Microsoft</cp:lastModifiedBy>
  <cp:revision>76</cp:revision>
  <dcterms:created xsi:type="dcterms:W3CDTF">2022-03-13T22:20:31Z</dcterms:created>
  <dcterms:modified xsi:type="dcterms:W3CDTF">2023-04-24T14:11:25Z</dcterms:modified>
</cp:coreProperties>
</file>