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1"/>
  </p:notesMasterIdLst>
  <p:sldIdLst>
    <p:sldId id="320" r:id="rId3"/>
    <p:sldId id="322" r:id="rId4"/>
    <p:sldId id="356" r:id="rId5"/>
    <p:sldId id="357" r:id="rId6"/>
    <p:sldId id="358" r:id="rId7"/>
    <p:sldId id="360" r:id="rId8"/>
    <p:sldId id="359" r:id="rId9"/>
    <p:sldId id="3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A5"/>
    <a:srgbClr val="567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32" y="360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AppData\Local\Temp\CH69_20230309_15080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Interventions SMUR-tab</a:t>
            </a:r>
          </a:p>
        </c:rich>
      </c:tx>
      <c:layout>
        <c:manualLayout>
          <c:xMode val="edge"/>
          <c:yMode val="edge"/>
          <c:x val="0.39432685385169192"/>
          <c:y val="3.8897873174556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Primaire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Sheet1!$A$2:$A$49</c:f>
              <c:numCache>
                <c:formatCode>mm\-yyyy</c:formatCode>
                <c:ptCount val="48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  <c:pt idx="25">
                  <c:v>44287</c:v>
                </c:pt>
                <c:pt idx="26">
                  <c:v>44317</c:v>
                </c:pt>
                <c:pt idx="27">
                  <c:v>44348</c:v>
                </c:pt>
                <c:pt idx="28">
                  <c:v>44378</c:v>
                </c:pt>
                <c:pt idx="29">
                  <c:v>44409</c:v>
                </c:pt>
                <c:pt idx="30">
                  <c:v>44440</c:v>
                </c:pt>
                <c:pt idx="31">
                  <c:v>44470</c:v>
                </c:pt>
                <c:pt idx="32">
                  <c:v>44501</c:v>
                </c:pt>
                <c:pt idx="33">
                  <c:v>44531</c:v>
                </c:pt>
                <c:pt idx="34">
                  <c:v>44562</c:v>
                </c:pt>
                <c:pt idx="35">
                  <c:v>44593</c:v>
                </c:pt>
                <c:pt idx="36">
                  <c:v>44621</c:v>
                </c:pt>
                <c:pt idx="37">
                  <c:v>44652</c:v>
                </c:pt>
                <c:pt idx="38">
                  <c:v>44682</c:v>
                </c:pt>
                <c:pt idx="39">
                  <c:v>44713</c:v>
                </c:pt>
                <c:pt idx="40">
                  <c:v>44743</c:v>
                </c:pt>
                <c:pt idx="41">
                  <c:v>44774</c:v>
                </c:pt>
                <c:pt idx="42">
                  <c:v>44805</c:v>
                </c:pt>
                <c:pt idx="43">
                  <c:v>44835</c:v>
                </c:pt>
                <c:pt idx="44">
                  <c:v>44866</c:v>
                </c:pt>
                <c:pt idx="45">
                  <c:v>44896</c:v>
                </c:pt>
                <c:pt idx="46">
                  <c:v>44927</c:v>
                </c:pt>
                <c:pt idx="47">
                  <c:v>44958</c:v>
                </c:pt>
              </c:numCache>
            </c:numRef>
          </c:cat>
          <c:val>
            <c:numRef>
              <c:f>Sheet1!$D$2:$D$49</c:f>
              <c:numCache>
                <c:formatCode>###0</c:formatCode>
                <c:ptCount val="48"/>
                <c:pt idx="0">
                  <c:v>102</c:v>
                </c:pt>
                <c:pt idx="1">
                  <c:v>218</c:v>
                </c:pt>
                <c:pt idx="2">
                  <c:v>301</c:v>
                </c:pt>
                <c:pt idx="3">
                  <c:v>354</c:v>
                </c:pt>
                <c:pt idx="4">
                  <c:v>423</c:v>
                </c:pt>
                <c:pt idx="5">
                  <c:v>625</c:v>
                </c:pt>
                <c:pt idx="6">
                  <c:v>585</c:v>
                </c:pt>
                <c:pt idx="7">
                  <c:v>697</c:v>
                </c:pt>
                <c:pt idx="8">
                  <c:v>708</c:v>
                </c:pt>
                <c:pt idx="9">
                  <c:v>855</c:v>
                </c:pt>
                <c:pt idx="10">
                  <c:v>908</c:v>
                </c:pt>
                <c:pt idx="11">
                  <c:v>879</c:v>
                </c:pt>
                <c:pt idx="12">
                  <c:v>921</c:v>
                </c:pt>
                <c:pt idx="13">
                  <c:v>793</c:v>
                </c:pt>
                <c:pt idx="14">
                  <c:v>885</c:v>
                </c:pt>
                <c:pt idx="15">
                  <c:v>1081</c:v>
                </c:pt>
                <c:pt idx="16">
                  <c:v>1189</c:v>
                </c:pt>
                <c:pt idx="17">
                  <c:v>1195</c:v>
                </c:pt>
                <c:pt idx="18">
                  <c:v>1110</c:v>
                </c:pt>
                <c:pt idx="19">
                  <c:v>1184</c:v>
                </c:pt>
                <c:pt idx="20">
                  <c:v>1092</c:v>
                </c:pt>
                <c:pt idx="21">
                  <c:v>1274</c:v>
                </c:pt>
                <c:pt idx="22">
                  <c:v>1166</c:v>
                </c:pt>
                <c:pt idx="23">
                  <c:v>1113</c:v>
                </c:pt>
                <c:pt idx="24">
                  <c:v>1525</c:v>
                </c:pt>
                <c:pt idx="25">
                  <c:v>1587</c:v>
                </c:pt>
                <c:pt idx="26">
                  <c:v>1674</c:v>
                </c:pt>
                <c:pt idx="27">
                  <c:v>2094</c:v>
                </c:pt>
                <c:pt idx="28">
                  <c:v>2033</c:v>
                </c:pt>
                <c:pt idx="29">
                  <c:v>2005</c:v>
                </c:pt>
                <c:pt idx="30">
                  <c:v>1928</c:v>
                </c:pt>
                <c:pt idx="31">
                  <c:v>2154</c:v>
                </c:pt>
                <c:pt idx="32">
                  <c:v>2046</c:v>
                </c:pt>
                <c:pt idx="33">
                  <c:v>2224</c:v>
                </c:pt>
                <c:pt idx="34">
                  <c:v>2084</c:v>
                </c:pt>
                <c:pt idx="35">
                  <c:v>1909</c:v>
                </c:pt>
                <c:pt idx="36">
                  <c:v>2687</c:v>
                </c:pt>
                <c:pt idx="37">
                  <c:v>2722</c:v>
                </c:pt>
                <c:pt idx="38">
                  <c:v>2790</c:v>
                </c:pt>
                <c:pt idx="39">
                  <c:v>2663</c:v>
                </c:pt>
                <c:pt idx="40">
                  <c:v>2774</c:v>
                </c:pt>
                <c:pt idx="41">
                  <c:v>2630</c:v>
                </c:pt>
                <c:pt idx="42">
                  <c:v>2666</c:v>
                </c:pt>
                <c:pt idx="43">
                  <c:v>3084</c:v>
                </c:pt>
                <c:pt idx="44">
                  <c:v>2876</c:v>
                </c:pt>
                <c:pt idx="45">
                  <c:v>3269</c:v>
                </c:pt>
                <c:pt idx="46">
                  <c:v>3052</c:v>
                </c:pt>
                <c:pt idx="47">
                  <c:v>2604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BD-40E1-9510-D530B7D252A3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Secondaire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Sheet1!$A$2:$A$49</c:f>
              <c:numCache>
                <c:formatCode>mm\-yyyy</c:formatCode>
                <c:ptCount val="48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  <c:pt idx="25">
                  <c:v>44287</c:v>
                </c:pt>
                <c:pt idx="26">
                  <c:v>44317</c:v>
                </c:pt>
                <c:pt idx="27">
                  <c:v>44348</c:v>
                </c:pt>
                <c:pt idx="28">
                  <c:v>44378</c:v>
                </c:pt>
                <c:pt idx="29">
                  <c:v>44409</c:v>
                </c:pt>
                <c:pt idx="30">
                  <c:v>44440</c:v>
                </c:pt>
                <c:pt idx="31">
                  <c:v>44470</c:v>
                </c:pt>
                <c:pt idx="32">
                  <c:v>44501</c:v>
                </c:pt>
                <c:pt idx="33">
                  <c:v>44531</c:v>
                </c:pt>
                <c:pt idx="34">
                  <c:v>44562</c:v>
                </c:pt>
                <c:pt idx="35">
                  <c:v>44593</c:v>
                </c:pt>
                <c:pt idx="36">
                  <c:v>44621</c:v>
                </c:pt>
                <c:pt idx="37">
                  <c:v>44652</c:v>
                </c:pt>
                <c:pt idx="38">
                  <c:v>44682</c:v>
                </c:pt>
                <c:pt idx="39">
                  <c:v>44713</c:v>
                </c:pt>
                <c:pt idx="40">
                  <c:v>44743</c:v>
                </c:pt>
                <c:pt idx="41">
                  <c:v>44774</c:v>
                </c:pt>
                <c:pt idx="42">
                  <c:v>44805</c:v>
                </c:pt>
                <c:pt idx="43">
                  <c:v>44835</c:v>
                </c:pt>
                <c:pt idx="44">
                  <c:v>44866</c:v>
                </c:pt>
                <c:pt idx="45">
                  <c:v>44896</c:v>
                </c:pt>
                <c:pt idx="46">
                  <c:v>44927</c:v>
                </c:pt>
                <c:pt idx="47">
                  <c:v>44958</c:v>
                </c:pt>
              </c:numCache>
            </c:numRef>
          </c:cat>
          <c:val>
            <c:numRef>
              <c:f>Sheet1!$E$2:$E$49</c:f>
              <c:numCache>
                <c:formatCode>###0</c:formatCode>
                <c:ptCount val="48"/>
                <c:pt idx="0">
                  <c:v>5</c:v>
                </c:pt>
                <c:pt idx="1">
                  <c:v>21</c:v>
                </c:pt>
                <c:pt idx="2">
                  <c:v>25</c:v>
                </c:pt>
                <c:pt idx="3">
                  <c:v>38</c:v>
                </c:pt>
                <c:pt idx="4">
                  <c:v>46</c:v>
                </c:pt>
                <c:pt idx="5">
                  <c:v>81</c:v>
                </c:pt>
                <c:pt idx="6">
                  <c:v>85</c:v>
                </c:pt>
                <c:pt idx="7">
                  <c:v>125</c:v>
                </c:pt>
                <c:pt idx="8">
                  <c:v>135</c:v>
                </c:pt>
                <c:pt idx="9">
                  <c:v>191</c:v>
                </c:pt>
                <c:pt idx="10">
                  <c:v>210</c:v>
                </c:pt>
                <c:pt idx="11">
                  <c:v>210</c:v>
                </c:pt>
                <c:pt idx="12">
                  <c:v>228</c:v>
                </c:pt>
                <c:pt idx="13">
                  <c:v>171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252</c:v>
                </c:pt>
                <c:pt idx="18">
                  <c:v>243</c:v>
                </c:pt>
                <c:pt idx="19">
                  <c:v>274</c:v>
                </c:pt>
                <c:pt idx="20">
                  <c:v>227</c:v>
                </c:pt>
                <c:pt idx="21">
                  <c:v>296</c:v>
                </c:pt>
                <c:pt idx="22">
                  <c:v>263</c:v>
                </c:pt>
                <c:pt idx="23">
                  <c:v>224</c:v>
                </c:pt>
                <c:pt idx="24">
                  <c:v>385</c:v>
                </c:pt>
                <c:pt idx="25">
                  <c:v>420</c:v>
                </c:pt>
                <c:pt idx="26">
                  <c:v>398</c:v>
                </c:pt>
                <c:pt idx="27">
                  <c:v>396</c:v>
                </c:pt>
                <c:pt idx="28">
                  <c:v>408</c:v>
                </c:pt>
                <c:pt idx="29">
                  <c:v>373</c:v>
                </c:pt>
                <c:pt idx="30">
                  <c:v>390</c:v>
                </c:pt>
                <c:pt idx="31">
                  <c:v>448</c:v>
                </c:pt>
                <c:pt idx="32">
                  <c:v>430</c:v>
                </c:pt>
                <c:pt idx="33">
                  <c:v>537</c:v>
                </c:pt>
                <c:pt idx="34">
                  <c:v>487</c:v>
                </c:pt>
                <c:pt idx="35">
                  <c:v>424</c:v>
                </c:pt>
                <c:pt idx="36">
                  <c:v>558</c:v>
                </c:pt>
                <c:pt idx="37">
                  <c:v>543</c:v>
                </c:pt>
                <c:pt idx="38">
                  <c:v>500</c:v>
                </c:pt>
                <c:pt idx="39">
                  <c:v>490</c:v>
                </c:pt>
                <c:pt idx="40">
                  <c:v>504</c:v>
                </c:pt>
                <c:pt idx="41">
                  <c:v>472</c:v>
                </c:pt>
                <c:pt idx="42">
                  <c:v>488</c:v>
                </c:pt>
                <c:pt idx="43">
                  <c:v>516</c:v>
                </c:pt>
                <c:pt idx="44">
                  <c:v>509</c:v>
                </c:pt>
                <c:pt idx="45">
                  <c:v>628</c:v>
                </c:pt>
                <c:pt idx="46">
                  <c:v>580</c:v>
                </c:pt>
                <c:pt idx="47">
                  <c:v>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EBD-40E1-9510-D530B7D252A3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TIIH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Sheet1!$A$2:$A$49</c:f>
              <c:numCache>
                <c:formatCode>mm\-yyyy</c:formatCode>
                <c:ptCount val="48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  <c:pt idx="25">
                  <c:v>44287</c:v>
                </c:pt>
                <c:pt idx="26">
                  <c:v>44317</c:v>
                </c:pt>
                <c:pt idx="27">
                  <c:v>44348</c:v>
                </c:pt>
                <c:pt idx="28">
                  <c:v>44378</c:v>
                </c:pt>
                <c:pt idx="29">
                  <c:v>44409</c:v>
                </c:pt>
                <c:pt idx="30">
                  <c:v>44440</c:v>
                </c:pt>
                <c:pt idx="31">
                  <c:v>44470</c:v>
                </c:pt>
                <c:pt idx="32">
                  <c:v>44501</c:v>
                </c:pt>
                <c:pt idx="33">
                  <c:v>44531</c:v>
                </c:pt>
                <c:pt idx="34">
                  <c:v>44562</c:v>
                </c:pt>
                <c:pt idx="35">
                  <c:v>44593</c:v>
                </c:pt>
                <c:pt idx="36">
                  <c:v>44621</c:v>
                </c:pt>
                <c:pt idx="37">
                  <c:v>44652</c:v>
                </c:pt>
                <c:pt idx="38">
                  <c:v>44682</c:v>
                </c:pt>
                <c:pt idx="39">
                  <c:v>44713</c:v>
                </c:pt>
                <c:pt idx="40">
                  <c:v>44743</c:v>
                </c:pt>
                <c:pt idx="41">
                  <c:v>44774</c:v>
                </c:pt>
                <c:pt idx="42">
                  <c:v>44805</c:v>
                </c:pt>
                <c:pt idx="43">
                  <c:v>44835</c:v>
                </c:pt>
                <c:pt idx="44">
                  <c:v>44866</c:v>
                </c:pt>
                <c:pt idx="45">
                  <c:v>44896</c:v>
                </c:pt>
                <c:pt idx="46">
                  <c:v>44927</c:v>
                </c:pt>
                <c:pt idx="47">
                  <c:v>44958</c:v>
                </c:pt>
              </c:numCache>
            </c:numRef>
          </c:cat>
          <c:val>
            <c:numRef>
              <c:f>Sheet1!$F$2:$F$49</c:f>
              <c:numCache>
                <c:formatCode>###0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6</c:v>
                </c:pt>
                <c:pt idx="23">
                  <c:v>17</c:v>
                </c:pt>
                <c:pt idx="24">
                  <c:v>34</c:v>
                </c:pt>
                <c:pt idx="25">
                  <c:v>48</c:v>
                </c:pt>
                <c:pt idx="26">
                  <c:v>42</c:v>
                </c:pt>
                <c:pt idx="27">
                  <c:v>176</c:v>
                </c:pt>
                <c:pt idx="28">
                  <c:v>195</c:v>
                </c:pt>
                <c:pt idx="29">
                  <c:v>197</c:v>
                </c:pt>
                <c:pt idx="30">
                  <c:v>182</c:v>
                </c:pt>
                <c:pt idx="31">
                  <c:v>200</c:v>
                </c:pt>
                <c:pt idx="32">
                  <c:v>186</c:v>
                </c:pt>
                <c:pt idx="33">
                  <c:v>196</c:v>
                </c:pt>
                <c:pt idx="34">
                  <c:v>196</c:v>
                </c:pt>
                <c:pt idx="35">
                  <c:v>184</c:v>
                </c:pt>
                <c:pt idx="36">
                  <c:v>192</c:v>
                </c:pt>
                <c:pt idx="37">
                  <c:v>192</c:v>
                </c:pt>
                <c:pt idx="38">
                  <c:v>171</c:v>
                </c:pt>
                <c:pt idx="39">
                  <c:v>158</c:v>
                </c:pt>
                <c:pt idx="40">
                  <c:v>172</c:v>
                </c:pt>
                <c:pt idx="41">
                  <c:v>196</c:v>
                </c:pt>
                <c:pt idx="42">
                  <c:v>163</c:v>
                </c:pt>
                <c:pt idx="43">
                  <c:v>226</c:v>
                </c:pt>
                <c:pt idx="44">
                  <c:v>236</c:v>
                </c:pt>
                <c:pt idx="45">
                  <c:v>242</c:v>
                </c:pt>
                <c:pt idx="46">
                  <c:v>213</c:v>
                </c:pt>
                <c:pt idx="47">
                  <c:v>197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EBD-40E1-9510-D530B7D252A3}"/>
            </c:ext>
          </c:extLst>
        </c:ser>
        <c:ser>
          <c:idx val="3"/>
          <c:order val="3"/>
          <c:tx>
            <c:v>Total interventions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Sheet1!$C$2:$C$49</c:f>
              <c:numCache>
                <c:formatCode>###0</c:formatCode>
                <c:ptCount val="48"/>
                <c:pt idx="0">
                  <c:v>107</c:v>
                </c:pt>
                <c:pt idx="1">
                  <c:v>239</c:v>
                </c:pt>
                <c:pt idx="2">
                  <c:v>326</c:v>
                </c:pt>
                <c:pt idx="3">
                  <c:v>392</c:v>
                </c:pt>
                <c:pt idx="4">
                  <c:v>469</c:v>
                </c:pt>
                <c:pt idx="5">
                  <c:v>705</c:v>
                </c:pt>
                <c:pt idx="6">
                  <c:v>669</c:v>
                </c:pt>
                <c:pt idx="7">
                  <c:v>822</c:v>
                </c:pt>
                <c:pt idx="8">
                  <c:v>843</c:v>
                </c:pt>
                <c:pt idx="9">
                  <c:v>1046</c:v>
                </c:pt>
                <c:pt idx="10">
                  <c:v>1118</c:v>
                </c:pt>
                <c:pt idx="11">
                  <c:v>1088</c:v>
                </c:pt>
                <c:pt idx="12">
                  <c:v>1148</c:v>
                </c:pt>
                <c:pt idx="13">
                  <c:v>964</c:v>
                </c:pt>
                <c:pt idx="14">
                  <c:v>1124</c:v>
                </c:pt>
                <c:pt idx="15">
                  <c:v>1330</c:v>
                </c:pt>
                <c:pt idx="16">
                  <c:v>1447</c:v>
                </c:pt>
                <c:pt idx="17">
                  <c:v>1447</c:v>
                </c:pt>
                <c:pt idx="18">
                  <c:v>1351</c:v>
                </c:pt>
                <c:pt idx="19">
                  <c:v>1458</c:v>
                </c:pt>
                <c:pt idx="20">
                  <c:v>1317</c:v>
                </c:pt>
                <c:pt idx="21">
                  <c:v>1569</c:v>
                </c:pt>
                <c:pt idx="22">
                  <c:v>1434</c:v>
                </c:pt>
                <c:pt idx="23">
                  <c:v>1353</c:v>
                </c:pt>
                <c:pt idx="24">
                  <c:v>1942</c:v>
                </c:pt>
                <c:pt idx="25">
                  <c:v>2052</c:v>
                </c:pt>
                <c:pt idx="26">
                  <c:v>2110</c:v>
                </c:pt>
                <c:pt idx="27">
                  <c:v>2663</c:v>
                </c:pt>
                <c:pt idx="28">
                  <c:v>2634</c:v>
                </c:pt>
                <c:pt idx="29">
                  <c:v>2574</c:v>
                </c:pt>
                <c:pt idx="30">
                  <c:v>2496</c:v>
                </c:pt>
                <c:pt idx="31">
                  <c:v>2797</c:v>
                </c:pt>
                <c:pt idx="32">
                  <c:v>2658</c:v>
                </c:pt>
                <c:pt idx="33">
                  <c:v>2952</c:v>
                </c:pt>
                <c:pt idx="34">
                  <c:v>2760</c:v>
                </c:pt>
                <c:pt idx="35">
                  <c:v>2513</c:v>
                </c:pt>
                <c:pt idx="36">
                  <c:v>3429</c:v>
                </c:pt>
                <c:pt idx="37">
                  <c:v>3450</c:v>
                </c:pt>
                <c:pt idx="38">
                  <c:v>3456</c:v>
                </c:pt>
                <c:pt idx="39">
                  <c:v>3311</c:v>
                </c:pt>
                <c:pt idx="40">
                  <c:v>3448</c:v>
                </c:pt>
                <c:pt idx="41">
                  <c:v>3296</c:v>
                </c:pt>
                <c:pt idx="42">
                  <c:v>3315</c:v>
                </c:pt>
                <c:pt idx="43">
                  <c:v>3821</c:v>
                </c:pt>
                <c:pt idx="44">
                  <c:v>3615</c:v>
                </c:pt>
                <c:pt idx="45">
                  <c:v>4134</c:v>
                </c:pt>
                <c:pt idx="46">
                  <c:v>3841</c:v>
                </c:pt>
                <c:pt idx="47">
                  <c:v>3298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EBD-40E1-9510-D530B7D25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3665968"/>
        <c:axId val="343568704"/>
      </c:lineChart>
      <c:dateAx>
        <c:axId val="343665968"/>
        <c:scaling>
          <c:orientation val="minMax"/>
        </c:scaling>
        <c:delete val="0"/>
        <c:axPos val="b"/>
        <c:numFmt formatCode="mm\-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3568704"/>
        <c:crosses val="autoZero"/>
        <c:auto val="1"/>
        <c:lblOffset val="100"/>
        <c:baseTimeUnit val="months"/>
      </c:dateAx>
      <c:valAx>
        <c:axId val="34356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366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17295192328869"/>
          <c:y val="0.94283923402450187"/>
          <c:w val="0.3623641344005547"/>
          <c:h val="4.8111342585280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6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3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4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8E7EEE-5767-4D24-A28E-7A274AF0833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9241B93-F28E-4606-BBD4-AC939342005F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4D5FEAD8-CCC8-4927-9D00-F13C672A0888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410C0D4-0751-4396-AC4D-8AA62394539D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B7F163A-D0A2-4263-BD43-507FBE27081D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E906E010-95BC-405B-A541-6121D952C170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7DEF5EB-BA10-4B7D-A44B-0133ED1CF242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7A51BDC-88C3-445B-9C4C-1FEB7CAC7E9E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F4B3BD2-D148-4C5F-BC4B-7DC5CEAD0464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438DEFB-93C7-4417-B27A-E84ED16848D4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8AEC7DDB-BF36-4D8E-9784-41D44C809CAD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D8151709-F242-456E-96D1-B0235A677014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0420992-F47F-4217-A43D-619E55FB4C8A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xmlns="" id="{EA578C17-35B1-48E6-B296-61B28F520150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xmlns="" id="{D2F761DF-C8DF-4DE2-906D-05957CBED4C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xmlns="" id="{9A9C4939-7986-450A-BF03-92EC6994DDF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xmlns="" id="{651C2E6A-1A07-41FB-BAFE-59DB09FC6CB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xmlns="" id="{0158E23C-F3BA-4F44-A0C3-4095E0A3099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xmlns="" id="{A65E39CA-F6F1-47A9-A567-86385EA9C95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F3EE5F6-CF51-429D-9AB0-4384D58D7D4D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62058873-FEEF-4AE4-A07B-EFD8FB550E55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FDA00E9A-7402-448B-B85E-58BD242040AC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344AA3EA-E673-4ED9-A582-47186191FE7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60F52A28-79CD-4100-B2ED-9CB938668D0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xmlns="" id="{979E55A1-D4BA-4358-932E-9597C584F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816C7FB5-2361-4828-BC29-E65F8DBFBE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3A2E1274-C3E3-4B23-81C6-2ADDC2D225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0214" y="354163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EEE5FCCE-5336-4B12-AF5E-45A3A142EA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8388" y="2357502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A778ECB7-1E7B-46FD-B9CE-9B5E8E2909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40214" y="4360841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xmlns="" id="{97261BDD-8C56-4CFD-A5A6-4A57DD1C6C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xmlns="" id="{951D8330-E771-4350-AECC-9F5BCE08B469}"/>
              </a:ext>
            </a:extLst>
          </p:cNvPr>
          <p:cNvGrpSpPr/>
          <p:nvPr userDrawn="1"/>
        </p:nvGrpSpPr>
        <p:grpSpPr>
          <a:xfrm>
            <a:off x="4079368" y="205711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A9BC9537-D370-4B73-BE04-2487029288D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89FD703-8A1A-4123-93DA-DCB9796279E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513713B-7120-4DB6-9B20-6EAD0FF0844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94728E52-C81E-4E0F-AE94-8B5DD8D16BB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67B8875-7B2F-4099-BF43-6AEEFA066AC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8DFC375-279E-4884-956E-2358B7CF378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01D1132-8E41-42FD-9265-9196BB6CA1F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CF613B5-35BF-44C8-BEF5-D0FA2E5CFB0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FAF57B49-8A83-4949-8F5C-EF028AC6B5A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1866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EDCE1E69-8985-4606-9313-59F3633EE6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6F5FFA75-247A-4C8C-99A7-8FA7026719C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3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4.xml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6.xml"/><Relationship Id="rId7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5.emf"/><Relationship Id="rId4" Type="http://schemas.openxmlformats.org/officeDocument/2006/relationships/image" Target="../media/image10.png"/><Relationship Id="rId9" Type="http://schemas.openxmlformats.org/officeDocument/2006/relationships/package" Target="../embeddings/Microsoft_Excel_Worksheet6.xls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19;p15">
            <a:extLst>
              <a:ext uri="{FF2B5EF4-FFF2-40B4-BE49-F238E27FC236}">
                <a16:creationId xmlns:a16="http://schemas.microsoft.com/office/drawing/2014/main" xmlns="" id="{1976F1B2-EB84-4A62-2338-4301FAC7DAA0}"/>
              </a:ext>
            </a:extLst>
          </p:cNvPr>
          <p:cNvGrpSpPr/>
          <p:nvPr/>
        </p:nvGrpSpPr>
        <p:grpSpPr>
          <a:xfrm>
            <a:off x="0" y="0"/>
            <a:ext cx="12188825" cy="6858000"/>
            <a:chOff x="0" y="0"/>
            <a:chExt cx="24377649" cy="13716000"/>
          </a:xfrm>
          <a:solidFill>
            <a:schemeClr val="bg1">
              <a:alpha val="84000"/>
            </a:schemeClr>
          </a:solidFill>
        </p:grpSpPr>
        <p:pic>
          <p:nvPicPr>
            <p:cNvPr id="18" name="Google Shape;420;p15">
              <a:extLst>
                <a:ext uri="{FF2B5EF4-FFF2-40B4-BE49-F238E27FC236}">
                  <a16:creationId xmlns:a16="http://schemas.microsoft.com/office/drawing/2014/main" xmlns="" id="{7D9D20A4-6DB4-0AD9-3619-9E5907FA60C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" y="0"/>
              <a:ext cx="24376380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9" name="Google Shape;421;p15">
              <a:extLst>
                <a:ext uri="{FF2B5EF4-FFF2-40B4-BE49-F238E27FC236}">
                  <a16:creationId xmlns:a16="http://schemas.microsoft.com/office/drawing/2014/main" xmlns="" id="{64923639-06EE-D950-0C69-4B5FC315C341}"/>
                </a:ext>
              </a:extLst>
            </p:cNvPr>
            <p:cNvSpPr/>
            <p:nvPr/>
          </p:nvSpPr>
          <p:spPr>
            <a:xfrm>
              <a:off x="0" y="0"/>
              <a:ext cx="24377649" cy="13716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F4A105-F935-49BE-8C0B-91E8FFAC981E}"/>
              </a:ext>
            </a:extLst>
          </p:cNvPr>
          <p:cNvSpPr txBox="1"/>
          <p:nvPr/>
        </p:nvSpPr>
        <p:spPr>
          <a:xfrm flipH="1">
            <a:off x="688219" y="2551905"/>
            <a:ext cx="5319004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Chiffres clés à 100 000 prises en charge</a:t>
            </a:r>
            <a:endParaRPr lang="ko-KR" altLang="en-US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954A5406-800C-176F-151A-07E27767C112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6" r="9446"/>
          <a:stretch/>
        </p:blipFill>
        <p:spPr/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554A11E-B8D8-B775-4977-38F803C9AE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73" y="1048863"/>
            <a:ext cx="3469991" cy="946622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xmlns="" id="{72F89C5E-BBA4-E8A5-91E6-FC19F45661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6278" y="5745527"/>
            <a:ext cx="3470798" cy="7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419;p15">
            <a:extLst>
              <a:ext uri="{FF2B5EF4-FFF2-40B4-BE49-F238E27FC236}">
                <a16:creationId xmlns:a16="http://schemas.microsoft.com/office/drawing/2014/main" xmlns="" id="{5785CC41-19A6-5945-9CDE-8A961F0B5C8B}"/>
              </a:ext>
            </a:extLst>
          </p:cNvPr>
          <p:cNvGrpSpPr/>
          <p:nvPr/>
        </p:nvGrpSpPr>
        <p:grpSpPr>
          <a:xfrm>
            <a:off x="1" y="0"/>
            <a:ext cx="12219588" cy="6878990"/>
            <a:chOff x="-1268" y="-9225590"/>
            <a:chExt cx="24439175" cy="13757980"/>
          </a:xfrm>
          <a:solidFill>
            <a:schemeClr val="bg1">
              <a:alpha val="94000"/>
            </a:schemeClr>
          </a:solidFill>
        </p:grpSpPr>
        <p:pic>
          <p:nvPicPr>
            <p:cNvPr id="37" name="Google Shape;420;p15">
              <a:extLst>
                <a:ext uri="{FF2B5EF4-FFF2-40B4-BE49-F238E27FC236}">
                  <a16:creationId xmlns:a16="http://schemas.microsoft.com/office/drawing/2014/main" xmlns="" id="{0FA459A3-8267-2450-7480-9B701C6B2F1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0" y="-9183610"/>
              <a:ext cx="24376379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8" name="Google Shape;421;p15">
              <a:extLst>
                <a:ext uri="{FF2B5EF4-FFF2-40B4-BE49-F238E27FC236}">
                  <a16:creationId xmlns:a16="http://schemas.microsoft.com/office/drawing/2014/main" xmlns="" id="{D11B75EA-F199-464D-4F38-58944C9398BD}"/>
                </a:ext>
              </a:extLst>
            </p:cNvPr>
            <p:cNvSpPr/>
            <p:nvPr/>
          </p:nvSpPr>
          <p:spPr>
            <a:xfrm>
              <a:off x="-1268" y="-9225590"/>
              <a:ext cx="24439175" cy="137579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9B04626-C64C-43B7-B769-A4A3E33A6442}"/>
              </a:ext>
            </a:extLst>
          </p:cNvPr>
          <p:cNvSpPr txBox="1"/>
          <p:nvPr/>
        </p:nvSpPr>
        <p:spPr>
          <a:xfrm>
            <a:off x="576216" y="5436000"/>
            <a:ext cx="1109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1400" dirty="0">
                <a:solidFill>
                  <a:schemeClr val="accent6"/>
                </a:solidFill>
                <a:cs typeface="Arial" pitchFamily="34" charset="0"/>
              </a:rPr>
              <a:t>Lancement en production en Mars 2019	     Déploiement progressif sur la région   	      35 SMUR utilise l’application au quotidien</a:t>
            </a:r>
          </a:p>
          <a:p>
            <a:r>
              <a:rPr lang="fr-FR" altLang="ko-KR" sz="1400" dirty="0">
                <a:solidFill>
                  <a:schemeClr val="accent6"/>
                </a:solidFill>
                <a:cs typeface="Arial" pitchFamily="34" charset="0"/>
              </a:rPr>
              <a:t>								      124 interventions/jours en moyenne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xmlns="" id="{6D982C60-6F3C-2ADE-EC62-E4FFAB87B9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313422"/>
              </p:ext>
            </p:extLst>
          </p:nvPr>
        </p:nvGraphicFramePr>
        <p:xfrm>
          <a:off x="576216" y="758632"/>
          <a:ext cx="11168942" cy="421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419;p15">
            <a:extLst>
              <a:ext uri="{FF2B5EF4-FFF2-40B4-BE49-F238E27FC236}">
                <a16:creationId xmlns:a16="http://schemas.microsoft.com/office/drawing/2014/main" xmlns="" id="{5785CC41-19A6-5945-9CDE-8A961F0B5C8B}"/>
              </a:ext>
            </a:extLst>
          </p:cNvPr>
          <p:cNvGrpSpPr/>
          <p:nvPr/>
        </p:nvGrpSpPr>
        <p:grpSpPr>
          <a:xfrm>
            <a:off x="22248" y="0"/>
            <a:ext cx="12219588" cy="6878990"/>
            <a:chOff x="-1268" y="-9225590"/>
            <a:chExt cx="24439175" cy="13757980"/>
          </a:xfrm>
          <a:solidFill>
            <a:schemeClr val="bg1">
              <a:alpha val="88000"/>
            </a:schemeClr>
          </a:solidFill>
        </p:grpSpPr>
        <p:pic>
          <p:nvPicPr>
            <p:cNvPr id="37" name="Google Shape;420;p15">
              <a:extLst>
                <a:ext uri="{FF2B5EF4-FFF2-40B4-BE49-F238E27FC236}">
                  <a16:creationId xmlns:a16="http://schemas.microsoft.com/office/drawing/2014/main" xmlns="" id="{0FA459A3-8267-2450-7480-9B701C6B2F1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0" y="-9183610"/>
              <a:ext cx="24376379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8" name="Google Shape;421;p15">
              <a:extLst>
                <a:ext uri="{FF2B5EF4-FFF2-40B4-BE49-F238E27FC236}">
                  <a16:creationId xmlns:a16="http://schemas.microsoft.com/office/drawing/2014/main" xmlns="" id="{D11B75EA-F199-464D-4F38-58944C9398BD}"/>
                </a:ext>
              </a:extLst>
            </p:cNvPr>
            <p:cNvSpPr/>
            <p:nvPr/>
          </p:nvSpPr>
          <p:spPr>
            <a:xfrm>
              <a:off x="-1268" y="-9225590"/>
              <a:ext cx="24439175" cy="137579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F05516C-923D-007E-D438-1137B5461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84" y="2183312"/>
            <a:ext cx="5256961" cy="25333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D89CCBF-315D-C47A-9C8A-6CA96815B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083" y="1703084"/>
            <a:ext cx="4058056" cy="2342885"/>
          </a:xfrm>
          <a:prstGeom prst="rect">
            <a:avLst/>
          </a:prstGeom>
        </p:spPr>
      </p:pic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xmlns="" id="{17364FB1-D8BB-95EC-01CB-BFC02511AE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1022"/>
              </p:ext>
            </p:extLst>
          </p:nvPr>
        </p:nvGraphicFramePr>
        <p:xfrm>
          <a:off x="7822552" y="4558607"/>
          <a:ext cx="1974591" cy="85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7" imgW="1790844" imgH="771525" progId="Excel.Sheet.12">
                  <p:embed/>
                </p:oleObj>
              </mc:Choice>
              <mc:Fallback>
                <p:oleObj name="Worksheet" r:id="rId7" imgW="1790844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22552" y="4558607"/>
                        <a:ext cx="1974591" cy="850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22">
            <a:extLst>
              <a:ext uri="{FF2B5EF4-FFF2-40B4-BE49-F238E27FC236}">
                <a16:creationId xmlns:a16="http://schemas.microsoft.com/office/drawing/2014/main" xmlns="" id="{69B04626-C64C-43B7-B769-A4A3E33A6442}"/>
              </a:ext>
            </a:extLst>
          </p:cNvPr>
          <p:cNvSpPr txBox="1"/>
          <p:nvPr/>
        </p:nvSpPr>
        <p:spPr>
          <a:xfrm>
            <a:off x="729484" y="794374"/>
            <a:ext cx="228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1600" dirty="0" smtClean="0">
                <a:solidFill>
                  <a:schemeClr val="accent6"/>
                </a:solidFill>
                <a:cs typeface="Arial" pitchFamily="34" charset="0"/>
              </a:rPr>
              <a:t>Interventions primaires</a:t>
            </a:r>
            <a:endParaRPr lang="fr-FR" altLang="ko-KR" sz="1600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419;p15">
            <a:extLst>
              <a:ext uri="{FF2B5EF4-FFF2-40B4-BE49-F238E27FC236}">
                <a16:creationId xmlns:a16="http://schemas.microsoft.com/office/drawing/2014/main" xmlns="" id="{5785CC41-19A6-5945-9CDE-8A961F0B5C8B}"/>
              </a:ext>
            </a:extLst>
          </p:cNvPr>
          <p:cNvGrpSpPr/>
          <p:nvPr/>
        </p:nvGrpSpPr>
        <p:grpSpPr>
          <a:xfrm>
            <a:off x="0" y="0"/>
            <a:ext cx="12219588" cy="6878990"/>
            <a:chOff x="-1268" y="-9225590"/>
            <a:chExt cx="24439175" cy="13757980"/>
          </a:xfrm>
          <a:solidFill>
            <a:schemeClr val="bg1">
              <a:alpha val="88000"/>
            </a:schemeClr>
          </a:solidFill>
        </p:grpSpPr>
        <p:pic>
          <p:nvPicPr>
            <p:cNvPr id="37" name="Google Shape;420;p15">
              <a:extLst>
                <a:ext uri="{FF2B5EF4-FFF2-40B4-BE49-F238E27FC236}">
                  <a16:creationId xmlns:a16="http://schemas.microsoft.com/office/drawing/2014/main" xmlns="" id="{0FA459A3-8267-2450-7480-9B701C6B2F1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0" y="-9183610"/>
              <a:ext cx="24376379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8" name="Google Shape;421;p15">
              <a:extLst>
                <a:ext uri="{FF2B5EF4-FFF2-40B4-BE49-F238E27FC236}">
                  <a16:creationId xmlns:a16="http://schemas.microsoft.com/office/drawing/2014/main" xmlns="" id="{D11B75EA-F199-464D-4F38-58944C9398BD}"/>
                </a:ext>
              </a:extLst>
            </p:cNvPr>
            <p:cNvSpPr/>
            <p:nvPr/>
          </p:nvSpPr>
          <p:spPr>
            <a:xfrm>
              <a:off x="-1268" y="-9225590"/>
              <a:ext cx="24439175" cy="137579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912F636-52B9-F539-A340-911FC666A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208" y="3457873"/>
            <a:ext cx="6363392" cy="26160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B62E80F-10EB-3C15-42E7-C9CA32A2B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46" y="642622"/>
            <a:ext cx="7043971" cy="2676019"/>
          </a:xfrm>
          <a:prstGeom prst="rect">
            <a:avLst/>
          </a:prstGeom>
        </p:spPr>
      </p:pic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127231"/>
              </p:ext>
            </p:extLst>
          </p:nvPr>
        </p:nvGraphicFramePr>
        <p:xfrm>
          <a:off x="748700" y="4284663"/>
          <a:ext cx="3153266" cy="1318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Worksheet" r:id="rId7" imgW="3552946" imgH="1485900" progId="Excel.Sheet.12">
                  <p:embed/>
                </p:oleObj>
              </mc:Choice>
              <mc:Fallback>
                <p:oleObj name="Worksheet" r:id="rId7" imgW="3552946" imgH="1485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8700" y="4284663"/>
                        <a:ext cx="3153266" cy="1318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65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419;p15">
            <a:extLst>
              <a:ext uri="{FF2B5EF4-FFF2-40B4-BE49-F238E27FC236}">
                <a16:creationId xmlns:a16="http://schemas.microsoft.com/office/drawing/2014/main" xmlns="" id="{5785CC41-19A6-5945-9CDE-8A961F0B5C8B}"/>
              </a:ext>
            </a:extLst>
          </p:cNvPr>
          <p:cNvGrpSpPr/>
          <p:nvPr/>
        </p:nvGrpSpPr>
        <p:grpSpPr>
          <a:xfrm>
            <a:off x="22248" y="0"/>
            <a:ext cx="12219588" cy="6878990"/>
            <a:chOff x="-1268" y="-9225590"/>
            <a:chExt cx="24439175" cy="13757980"/>
          </a:xfrm>
          <a:solidFill>
            <a:schemeClr val="bg1">
              <a:alpha val="88000"/>
            </a:schemeClr>
          </a:solidFill>
        </p:grpSpPr>
        <p:pic>
          <p:nvPicPr>
            <p:cNvPr id="37" name="Google Shape;420;p15">
              <a:extLst>
                <a:ext uri="{FF2B5EF4-FFF2-40B4-BE49-F238E27FC236}">
                  <a16:creationId xmlns:a16="http://schemas.microsoft.com/office/drawing/2014/main" xmlns="" id="{0FA459A3-8267-2450-7480-9B701C6B2F1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0" y="-9183610"/>
              <a:ext cx="24376379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8" name="Google Shape;421;p15">
              <a:extLst>
                <a:ext uri="{FF2B5EF4-FFF2-40B4-BE49-F238E27FC236}">
                  <a16:creationId xmlns:a16="http://schemas.microsoft.com/office/drawing/2014/main" xmlns="" id="{D11B75EA-F199-464D-4F38-58944C9398BD}"/>
                </a:ext>
              </a:extLst>
            </p:cNvPr>
            <p:cNvSpPr/>
            <p:nvPr/>
          </p:nvSpPr>
          <p:spPr>
            <a:xfrm>
              <a:off x="-1268" y="-9225590"/>
              <a:ext cx="24439175" cy="137579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35" y="1918123"/>
            <a:ext cx="4856680" cy="2653330"/>
          </a:xfrm>
          <a:prstGeom prst="rect">
            <a:avLst/>
          </a:prstGeom>
        </p:spPr>
      </p:pic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318295"/>
              </p:ext>
            </p:extLst>
          </p:nvPr>
        </p:nvGraphicFramePr>
        <p:xfrm>
          <a:off x="5802457" y="1918123"/>
          <a:ext cx="6120743" cy="3024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6" imgW="6476912" imgH="3200400" progId="Excel.Sheet.12">
                  <p:embed/>
                </p:oleObj>
              </mc:Choice>
              <mc:Fallback>
                <p:oleObj name="Worksheet" r:id="rId6" imgW="6476912" imgH="3200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2457" y="1918123"/>
                        <a:ext cx="6120743" cy="3024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69B04626-C64C-43B7-B769-A4A3E33A6442}"/>
              </a:ext>
            </a:extLst>
          </p:cNvPr>
          <p:cNvSpPr txBox="1"/>
          <p:nvPr/>
        </p:nvSpPr>
        <p:spPr>
          <a:xfrm>
            <a:off x="5802457" y="5642270"/>
            <a:ext cx="3593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1600" dirty="0" smtClean="0">
                <a:solidFill>
                  <a:schemeClr val="accent6"/>
                </a:solidFill>
                <a:cs typeface="Arial" pitchFamily="34" charset="0"/>
              </a:rPr>
              <a:t>61% orienté en SAU, 4% en réa</a:t>
            </a:r>
            <a:endParaRPr lang="fr-FR" altLang="ko-KR" sz="1600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8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419;p15">
            <a:extLst>
              <a:ext uri="{FF2B5EF4-FFF2-40B4-BE49-F238E27FC236}">
                <a16:creationId xmlns:a16="http://schemas.microsoft.com/office/drawing/2014/main" xmlns="" id="{5785CC41-19A6-5945-9CDE-8A961F0B5C8B}"/>
              </a:ext>
            </a:extLst>
          </p:cNvPr>
          <p:cNvGrpSpPr/>
          <p:nvPr/>
        </p:nvGrpSpPr>
        <p:grpSpPr>
          <a:xfrm>
            <a:off x="22248" y="0"/>
            <a:ext cx="12219588" cy="6878990"/>
            <a:chOff x="-1268" y="-9225590"/>
            <a:chExt cx="24439175" cy="13757980"/>
          </a:xfrm>
          <a:solidFill>
            <a:schemeClr val="bg1">
              <a:alpha val="88000"/>
            </a:schemeClr>
          </a:solidFill>
        </p:grpSpPr>
        <p:pic>
          <p:nvPicPr>
            <p:cNvPr id="37" name="Google Shape;420;p15">
              <a:extLst>
                <a:ext uri="{FF2B5EF4-FFF2-40B4-BE49-F238E27FC236}">
                  <a16:creationId xmlns:a16="http://schemas.microsoft.com/office/drawing/2014/main" xmlns="" id="{0FA459A3-8267-2450-7480-9B701C6B2F1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0" y="-9183610"/>
              <a:ext cx="24376379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8" name="Google Shape;421;p15">
              <a:extLst>
                <a:ext uri="{FF2B5EF4-FFF2-40B4-BE49-F238E27FC236}">
                  <a16:creationId xmlns:a16="http://schemas.microsoft.com/office/drawing/2014/main" xmlns="" id="{D11B75EA-F199-464D-4F38-58944C9398BD}"/>
                </a:ext>
              </a:extLst>
            </p:cNvPr>
            <p:cNvSpPr/>
            <p:nvPr/>
          </p:nvSpPr>
          <p:spPr>
            <a:xfrm>
              <a:off x="-1268" y="-9225590"/>
              <a:ext cx="24439175" cy="137579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08599"/>
              </p:ext>
            </p:extLst>
          </p:nvPr>
        </p:nvGraphicFramePr>
        <p:xfrm>
          <a:off x="697953" y="2230220"/>
          <a:ext cx="5490013" cy="2191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r:id="rId5" imgW="5009996" imgH="2000250" progId="Excel.Sheet.12">
                  <p:embed/>
                </p:oleObj>
              </mc:Choice>
              <mc:Fallback>
                <p:oleObj name="Worksheet" r:id="rId5" imgW="5009996" imgH="2000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7953" y="2230220"/>
                        <a:ext cx="5490013" cy="2191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525460"/>
              </p:ext>
            </p:extLst>
          </p:nvPr>
        </p:nvGraphicFramePr>
        <p:xfrm>
          <a:off x="7014669" y="2487935"/>
          <a:ext cx="47053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7" imgW="4705196" imgH="1676400" progId="Excel.Sheet.12">
                  <p:embed/>
                </p:oleObj>
              </mc:Choice>
              <mc:Fallback>
                <p:oleObj name="Worksheet" r:id="rId7" imgW="4705196" imgH="167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4669" y="2487935"/>
                        <a:ext cx="470535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44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419;p15">
            <a:extLst>
              <a:ext uri="{FF2B5EF4-FFF2-40B4-BE49-F238E27FC236}">
                <a16:creationId xmlns:a16="http://schemas.microsoft.com/office/drawing/2014/main" xmlns="" id="{5785CC41-19A6-5945-9CDE-8A961F0B5C8B}"/>
              </a:ext>
            </a:extLst>
          </p:cNvPr>
          <p:cNvGrpSpPr/>
          <p:nvPr/>
        </p:nvGrpSpPr>
        <p:grpSpPr>
          <a:xfrm>
            <a:off x="22248" y="0"/>
            <a:ext cx="12219588" cy="6878990"/>
            <a:chOff x="-1268" y="-9225590"/>
            <a:chExt cx="24439175" cy="13757980"/>
          </a:xfrm>
          <a:solidFill>
            <a:schemeClr val="bg1">
              <a:alpha val="88000"/>
            </a:schemeClr>
          </a:solidFill>
        </p:grpSpPr>
        <p:pic>
          <p:nvPicPr>
            <p:cNvPr id="37" name="Google Shape;420;p15">
              <a:extLst>
                <a:ext uri="{FF2B5EF4-FFF2-40B4-BE49-F238E27FC236}">
                  <a16:creationId xmlns:a16="http://schemas.microsoft.com/office/drawing/2014/main" xmlns="" id="{0FA459A3-8267-2450-7480-9B701C6B2F1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0" y="-9183610"/>
              <a:ext cx="24376379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8" name="Google Shape;421;p15">
              <a:extLst>
                <a:ext uri="{FF2B5EF4-FFF2-40B4-BE49-F238E27FC236}">
                  <a16:creationId xmlns:a16="http://schemas.microsoft.com/office/drawing/2014/main" xmlns="" id="{D11B75EA-F199-464D-4F38-58944C9398BD}"/>
                </a:ext>
              </a:extLst>
            </p:cNvPr>
            <p:cNvSpPr/>
            <p:nvPr/>
          </p:nvSpPr>
          <p:spPr>
            <a:xfrm>
              <a:off x="-1268" y="-9225590"/>
              <a:ext cx="24439175" cy="137579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78" y="2016670"/>
            <a:ext cx="6578648" cy="24984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412" y="1703084"/>
            <a:ext cx="4002174" cy="2302135"/>
          </a:xfrm>
          <a:prstGeom prst="rect">
            <a:avLst/>
          </a:prstGeom>
        </p:spPr>
      </p:pic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282404"/>
              </p:ext>
            </p:extLst>
          </p:nvPr>
        </p:nvGraphicFramePr>
        <p:xfrm>
          <a:off x="7877175" y="4446751"/>
          <a:ext cx="2143604" cy="73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7" imgW="1923940" imgH="657225" progId="Excel.Sheet.8">
                  <p:embed/>
                </p:oleObj>
              </mc:Choice>
              <mc:Fallback>
                <p:oleObj name="Worksheet" r:id="rId7" imgW="1923940" imgH="657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77175" y="4446751"/>
                        <a:ext cx="2143604" cy="73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69B04626-C64C-43B7-B769-A4A3E33A6442}"/>
              </a:ext>
            </a:extLst>
          </p:cNvPr>
          <p:cNvSpPr txBox="1"/>
          <p:nvPr/>
        </p:nvSpPr>
        <p:spPr>
          <a:xfrm>
            <a:off x="729484" y="794374"/>
            <a:ext cx="300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1600" dirty="0" smtClean="0">
                <a:solidFill>
                  <a:schemeClr val="accent6"/>
                </a:solidFill>
                <a:cs typeface="Arial" pitchFamily="34" charset="0"/>
              </a:rPr>
              <a:t>Interventions secondaires</a:t>
            </a:r>
            <a:endParaRPr lang="fr-FR" altLang="ko-KR" sz="1600" dirty="0">
              <a:solidFill>
                <a:schemeClr val="accent6"/>
              </a:solidFill>
              <a:cs typeface="Arial" pitchFamily="34" charset="0"/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680754"/>
              </p:ext>
            </p:extLst>
          </p:nvPr>
        </p:nvGraphicFramePr>
        <p:xfrm>
          <a:off x="1702512" y="5116018"/>
          <a:ext cx="3381867" cy="110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9" imgW="3552946" imgH="1162050" progId="Excel.Sheet.12">
                  <p:embed/>
                </p:oleObj>
              </mc:Choice>
              <mc:Fallback>
                <p:oleObj name="Worksheet" r:id="rId9" imgW="3552946" imgH="1162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02512" y="5116018"/>
                        <a:ext cx="3381867" cy="1106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37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419;p15">
            <a:extLst>
              <a:ext uri="{FF2B5EF4-FFF2-40B4-BE49-F238E27FC236}">
                <a16:creationId xmlns:a16="http://schemas.microsoft.com/office/drawing/2014/main" xmlns="" id="{5785CC41-19A6-5945-9CDE-8A961F0B5C8B}"/>
              </a:ext>
            </a:extLst>
          </p:cNvPr>
          <p:cNvGrpSpPr/>
          <p:nvPr/>
        </p:nvGrpSpPr>
        <p:grpSpPr>
          <a:xfrm>
            <a:off x="22248" y="0"/>
            <a:ext cx="12219588" cy="6878990"/>
            <a:chOff x="-1268" y="-9225590"/>
            <a:chExt cx="24439175" cy="13757980"/>
          </a:xfrm>
          <a:solidFill>
            <a:schemeClr val="bg1">
              <a:alpha val="88000"/>
            </a:schemeClr>
          </a:solidFill>
        </p:grpSpPr>
        <p:pic>
          <p:nvPicPr>
            <p:cNvPr id="37" name="Google Shape;420;p15">
              <a:extLst>
                <a:ext uri="{FF2B5EF4-FFF2-40B4-BE49-F238E27FC236}">
                  <a16:creationId xmlns:a16="http://schemas.microsoft.com/office/drawing/2014/main" xmlns="" id="{0FA459A3-8267-2450-7480-9B701C6B2F1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0" y="-9183610"/>
              <a:ext cx="24376379" cy="13716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8" name="Google Shape;421;p15">
              <a:extLst>
                <a:ext uri="{FF2B5EF4-FFF2-40B4-BE49-F238E27FC236}">
                  <a16:creationId xmlns:a16="http://schemas.microsoft.com/office/drawing/2014/main" xmlns="" id="{D11B75EA-F199-464D-4F38-58944C9398BD}"/>
                </a:ext>
              </a:extLst>
            </p:cNvPr>
            <p:cNvSpPr/>
            <p:nvPr/>
          </p:nvSpPr>
          <p:spPr>
            <a:xfrm>
              <a:off x="-1268" y="-9225590"/>
              <a:ext cx="24439175" cy="137579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64780"/>
              </p:ext>
            </p:extLst>
          </p:nvPr>
        </p:nvGraphicFramePr>
        <p:xfrm>
          <a:off x="2753710" y="2073670"/>
          <a:ext cx="5830613" cy="195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Worksheet" r:id="rId5" imgW="5943776" imgH="1990725" progId="Excel.Sheet.12">
                  <p:embed/>
                </p:oleObj>
              </mc:Choice>
              <mc:Fallback>
                <p:oleObj name="Worksheet" r:id="rId5" imgW="5943776" imgH="19907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3710" y="2073670"/>
                        <a:ext cx="5830613" cy="1952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186284"/>
              </p:ext>
            </p:extLst>
          </p:nvPr>
        </p:nvGraphicFramePr>
        <p:xfrm>
          <a:off x="4504995" y="4552348"/>
          <a:ext cx="28194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Worksheet" r:id="rId7" imgW="2819312" imgH="209550" progId="Excel.Sheet.8">
                  <p:embed/>
                </p:oleObj>
              </mc:Choice>
              <mc:Fallback>
                <p:oleObj name="Worksheet" r:id="rId7" imgW="2819312" imgH="2095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4995" y="4552348"/>
                        <a:ext cx="28194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94435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12295</TotalTime>
  <Words>38</Words>
  <Application>Microsoft Office PowerPoint</Application>
  <PresentationFormat>Grand écran</PresentationFormat>
  <Paragraphs>15</Paragraphs>
  <Slides>8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 Unicode MS</vt:lpstr>
      <vt:lpstr>Arial</vt:lpstr>
      <vt:lpstr>Calibri</vt:lpstr>
      <vt:lpstr>Contents Slide Master</vt:lpstr>
      <vt:lpstr>Section Break Slide Master</vt:lpstr>
      <vt:lpstr>Worksheet</vt:lpstr>
      <vt:lpstr>Microsoft Excel Worksheet</vt:lpstr>
      <vt:lpstr>Microsoft Excel 97-2003 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Céline Giget</cp:lastModifiedBy>
  <cp:revision>124</cp:revision>
  <dcterms:created xsi:type="dcterms:W3CDTF">2020-01-20T05:08:25Z</dcterms:created>
  <dcterms:modified xsi:type="dcterms:W3CDTF">2023-03-15T21:04:02Z</dcterms:modified>
</cp:coreProperties>
</file>