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5" r:id="rId3"/>
    <p:sldId id="257" r:id="rId4"/>
    <p:sldId id="27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59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47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09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81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48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69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15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41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68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85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77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F96AB-A00F-40A2-986F-D91427F11452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9E451-E2F1-4F41-89DE-426AAEBEE3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52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FC372-E751-98E6-E993-8691399B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8265BE4-4096-32E5-7291-11A3E0CB501C}"/>
              </a:ext>
            </a:extLst>
          </p:cNvPr>
          <p:cNvSpPr txBox="1"/>
          <p:nvPr/>
        </p:nvSpPr>
        <p:spPr>
          <a:xfrm>
            <a:off x="4110623" y="354905"/>
            <a:ext cx="30062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Évaluation systématique de la douleur avec EN ou </a:t>
            </a:r>
            <a:r>
              <a:rPr lang="fr-FR" dirty="0" err="1"/>
              <a:t>Algoplus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DD630D4-7895-051E-1F9D-1F028CFE9392}"/>
              </a:ext>
            </a:extLst>
          </p:cNvPr>
          <p:cNvSpPr txBox="1"/>
          <p:nvPr/>
        </p:nvSpPr>
        <p:spPr>
          <a:xfrm>
            <a:off x="634459" y="3083108"/>
            <a:ext cx="2249265" cy="6718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faible </a:t>
            </a:r>
          </a:p>
          <a:p>
            <a:pPr algn="ctr"/>
            <a:r>
              <a:rPr lang="fr-FR" dirty="0"/>
              <a:t>EN 1-3, Algoplus 1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84B1D60-B113-B5B8-11DE-452CE046FEF3}"/>
              </a:ext>
            </a:extLst>
          </p:cNvPr>
          <p:cNvSpPr txBox="1"/>
          <p:nvPr/>
        </p:nvSpPr>
        <p:spPr>
          <a:xfrm>
            <a:off x="1507299" y="1217185"/>
            <a:ext cx="903961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u="sng" dirty="0"/>
              <a:t>Dans tous les cas</a:t>
            </a:r>
            <a:r>
              <a:rPr lang="fr-FR" dirty="0"/>
              <a:t>, proposer une prise en charge médicamenteuse per os de la douleur sauf si :</a:t>
            </a:r>
          </a:p>
          <a:p>
            <a:pPr marL="285750" indent="-285750">
              <a:buFontTx/>
              <a:buChar char="-"/>
            </a:pPr>
            <a:r>
              <a:rPr lang="fr-FR" dirty="0"/>
              <a:t>Refus ou vomissements (les tracer)</a:t>
            </a:r>
          </a:p>
          <a:p>
            <a:pPr marL="285750" indent="-285750">
              <a:buFontTx/>
              <a:buChar char="-"/>
            </a:pPr>
            <a:r>
              <a:rPr lang="fr-FR" dirty="0"/>
              <a:t>Prise d’un autre antalgique sauf </a:t>
            </a:r>
            <a:r>
              <a:rPr lang="fr-FR" dirty="0" err="1"/>
              <a:t>paracetamol</a:t>
            </a:r>
            <a:r>
              <a:rPr lang="fr-FR" dirty="0"/>
              <a:t> (demander un avis médical)</a:t>
            </a:r>
          </a:p>
          <a:p>
            <a:pPr marL="285750" indent="-285750">
              <a:buFontTx/>
              <a:buChar char="-"/>
            </a:pPr>
            <a:r>
              <a:rPr lang="fr-FR" dirty="0"/>
              <a:t>Allergie ou intolérance à un des médicaments proposés (demander avis médical)</a:t>
            </a:r>
          </a:p>
          <a:p>
            <a:pPr marL="285750" indent="-285750">
              <a:buFontTx/>
              <a:buChar char="-"/>
            </a:pPr>
            <a:r>
              <a:rPr lang="fr-FR" dirty="0"/>
              <a:t>Femme enceinte (demander avis médical)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EB949B-9AF8-A1AF-ECEB-BEC5216A7AAC}"/>
              </a:ext>
            </a:extLst>
          </p:cNvPr>
          <p:cNvSpPr txBox="1"/>
          <p:nvPr/>
        </p:nvSpPr>
        <p:spPr>
          <a:xfrm>
            <a:off x="3273129" y="3097620"/>
            <a:ext cx="2427962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modérée </a:t>
            </a:r>
          </a:p>
          <a:p>
            <a:pPr algn="ctr"/>
            <a:r>
              <a:rPr lang="fr-FR" dirty="0"/>
              <a:t>EN 4-5, Algoplus 2-3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C66C57-3E36-639B-1317-7A0FC4095E7D}"/>
              </a:ext>
            </a:extLst>
          </p:cNvPr>
          <p:cNvSpPr txBox="1"/>
          <p:nvPr/>
        </p:nvSpPr>
        <p:spPr>
          <a:xfrm>
            <a:off x="6105054" y="3094100"/>
            <a:ext cx="2539216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intense </a:t>
            </a:r>
          </a:p>
          <a:p>
            <a:pPr algn="ctr"/>
            <a:r>
              <a:rPr lang="fr-FR" dirty="0"/>
              <a:t>EN 6-10, Algoplus 4-5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ABD95BA-15E9-538A-26B9-56A93A305959}"/>
              </a:ext>
            </a:extLst>
          </p:cNvPr>
          <p:cNvSpPr txBox="1"/>
          <p:nvPr/>
        </p:nvSpPr>
        <p:spPr>
          <a:xfrm>
            <a:off x="6096000" y="4147114"/>
            <a:ext cx="2548270" cy="1354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Paracétamol 1g per os</a:t>
            </a:r>
          </a:p>
          <a:p>
            <a:r>
              <a:rPr lang="fr-FR" dirty="0"/>
              <a:t>+ morphine 10mg orodispersible</a:t>
            </a:r>
          </a:p>
          <a:p>
            <a:r>
              <a:rPr lang="fr-FR" sz="1400" dirty="0"/>
              <a:t>Si poids estimé &lt;50kg ou âge &gt;80 ans : 5mg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B8D38D9-1286-B952-6140-9ED95A764BD3}"/>
              </a:ext>
            </a:extLst>
          </p:cNvPr>
          <p:cNvSpPr txBox="1"/>
          <p:nvPr/>
        </p:nvSpPr>
        <p:spPr>
          <a:xfrm>
            <a:off x="691119" y="4244173"/>
            <a:ext cx="219260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/>
              <a:t>Paracetamol</a:t>
            </a:r>
            <a:r>
              <a:rPr lang="fr-FR" dirty="0"/>
              <a:t> 1g </a:t>
            </a:r>
          </a:p>
          <a:p>
            <a:pPr algn="ctr"/>
            <a:r>
              <a:rPr lang="fr-FR" dirty="0"/>
              <a:t>per os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143FE69-EA63-F152-CBA2-B2BA34AD61A1}"/>
              </a:ext>
            </a:extLst>
          </p:cNvPr>
          <p:cNvSpPr txBox="1"/>
          <p:nvPr/>
        </p:nvSpPr>
        <p:spPr>
          <a:xfrm>
            <a:off x="634459" y="5842967"/>
            <a:ext cx="1109585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Réévaluation lors de l’installation en salle d’examen </a:t>
            </a:r>
          </a:p>
          <a:p>
            <a:pPr algn="ctr"/>
            <a:r>
              <a:rPr lang="fr-FR" sz="2000" dirty="0"/>
              <a:t>L‘administration de morphine à l’accueil contre indique une attente en salle d’attente non surveillée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39454E6-AE10-80BF-AED7-AC0EA32E3514}"/>
              </a:ext>
            </a:extLst>
          </p:cNvPr>
          <p:cNvSpPr txBox="1"/>
          <p:nvPr/>
        </p:nvSpPr>
        <p:spPr>
          <a:xfrm>
            <a:off x="3205222" y="4197012"/>
            <a:ext cx="246071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Paracétamol 1g per os</a:t>
            </a:r>
          </a:p>
          <a:p>
            <a:r>
              <a:rPr lang="fr-FR" dirty="0"/>
              <a:t>+ morphine 5mg orodispersible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E4BF0127-AD5C-B740-3280-95F58F3E7DDF}"/>
              </a:ext>
            </a:extLst>
          </p:cNvPr>
          <p:cNvCxnSpPr>
            <a:stCxn id="4" idx="2"/>
          </p:cNvCxnSpPr>
          <p:nvPr/>
        </p:nvCxnSpPr>
        <p:spPr>
          <a:xfrm flipH="1">
            <a:off x="5613746" y="1001236"/>
            <a:ext cx="1" cy="2256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5FC03486-D6DC-0AEE-8ECE-CA9742BFBA29}"/>
              </a:ext>
            </a:extLst>
          </p:cNvPr>
          <p:cNvCxnSpPr/>
          <p:nvPr/>
        </p:nvCxnSpPr>
        <p:spPr>
          <a:xfrm>
            <a:off x="4349586" y="2724889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2B2967F4-F598-A3CF-A6CC-A605F5BC2620}"/>
              </a:ext>
            </a:extLst>
          </p:cNvPr>
          <p:cNvCxnSpPr/>
          <p:nvPr/>
        </p:nvCxnSpPr>
        <p:spPr>
          <a:xfrm>
            <a:off x="9788091" y="2724889"/>
            <a:ext cx="1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294F9EEA-FCB5-0061-84DB-CD4DFB726686}"/>
              </a:ext>
            </a:extLst>
          </p:cNvPr>
          <p:cNvCxnSpPr/>
          <p:nvPr/>
        </p:nvCxnSpPr>
        <p:spPr>
          <a:xfrm>
            <a:off x="2010467" y="3764019"/>
            <a:ext cx="2" cy="4797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CC0B41FD-AD5B-C957-786C-26FB02D44526}"/>
              </a:ext>
            </a:extLst>
          </p:cNvPr>
          <p:cNvCxnSpPr/>
          <p:nvPr/>
        </p:nvCxnSpPr>
        <p:spPr>
          <a:xfrm flipH="1">
            <a:off x="9810884" y="3764019"/>
            <a:ext cx="2" cy="3740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6BAA619D-8F54-131F-804D-81DD6E6862E6}"/>
              </a:ext>
            </a:extLst>
          </p:cNvPr>
          <p:cNvSpPr txBox="1"/>
          <p:nvPr/>
        </p:nvSpPr>
        <p:spPr>
          <a:xfrm>
            <a:off x="7921258" y="307147"/>
            <a:ext cx="386573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</a:rPr>
              <a:t>Prise en charge de la douleur aigue MEDICALE par l’IOA chez l’adulte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204600C-F668-ABCB-964D-5E4F72B02874}"/>
              </a:ext>
            </a:extLst>
          </p:cNvPr>
          <p:cNvSpPr txBox="1"/>
          <p:nvPr/>
        </p:nvSpPr>
        <p:spPr>
          <a:xfrm>
            <a:off x="9073093" y="3072655"/>
            <a:ext cx="2713899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Céphalées sans fièvre</a:t>
            </a:r>
          </a:p>
          <a:p>
            <a:pPr algn="ctr"/>
            <a:r>
              <a:rPr lang="fr-FR" b="1" dirty="0"/>
              <a:t>Douleur modérée à sévère</a:t>
            </a:r>
            <a:endParaRPr lang="fr-FR" sz="1600" dirty="0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F4A78EE-94A9-C410-92B1-A2D5B4C0117B}"/>
              </a:ext>
            </a:extLst>
          </p:cNvPr>
          <p:cNvSpPr txBox="1"/>
          <p:nvPr/>
        </p:nvSpPr>
        <p:spPr>
          <a:xfrm>
            <a:off x="9079009" y="4153468"/>
            <a:ext cx="2707973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/>
              <a:t>Ketoprofene</a:t>
            </a:r>
            <a:r>
              <a:rPr lang="fr-FR" dirty="0"/>
              <a:t> 100mg</a:t>
            </a:r>
          </a:p>
          <a:p>
            <a:pPr algn="ctr"/>
            <a:r>
              <a:rPr lang="fr-FR" dirty="0"/>
              <a:t>Per os ou IV</a:t>
            </a:r>
          </a:p>
          <a:p>
            <a:pPr algn="ctr"/>
            <a:r>
              <a:rPr lang="fr-FR" sz="1400" dirty="0"/>
              <a:t>Contre indiqué si plus de 65 ans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9F87788C-0B45-FE60-437C-96D25EBFF4D0}"/>
              </a:ext>
            </a:extLst>
          </p:cNvPr>
          <p:cNvCxnSpPr/>
          <p:nvPr/>
        </p:nvCxnSpPr>
        <p:spPr>
          <a:xfrm>
            <a:off x="2010469" y="2724889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1149454E-B905-35AE-AF7C-48B7C51971D6}"/>
              </a:ext>
            </a:extLst>
          </p:cNvPr>
          <p:cNvCxnSpPr/>
          <p:nvPr/>
        </p:nvCxnSpPr>
        <p:spPr>
          <a:xfrm>
            <a:off x="7248875" y="2724889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CAE2160-ECC6-CCFC-F148-EADFFCD70585}"/>
              </a:ext>
            </a:extLst>
          </p:cNvPr>
          <p:cNvCxnSpPr>
            <a:cxnSpLocks/>
          </p:cNvCxnSpPr>
          <p:nvPr/>
        </p:nvCxnSpPr>
        <p:spPr>
          <a:xfrm>
            <a:off x="4349584" y="3811397"/>
            <a:ext cx="0" cy="4323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AB7E00C5-F517-5A8F-0092-C6FC8B90700E}"/>
              </a:ext>
            </a:extLst>
          </p:cNvPr>
          <p:cNvCxnSpPr>
            <a:cxnSpLocks/>
          </p:cNvCxnSpPr>
          <p:nvPr/>
        </p:nvCxnSpPr>
        <p:spPr>
          <a:xfrm>
            <a:off x="7248875" y="3771208"/>
            <a:ext cx="0" cy="4323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Image 45">
            <a:extLst>
              <a:ext uri="{FF2B5EF4-FFF2-40B4-BE49-F238E27FC236}">
                <a16:creationId xmlns:a16="http://schemas.microsoft.com/office/drawing/2014/main" id="{3DF692EC-702F-F1DA-9230-64524261B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68" y="284753"/>
            <a:ext cx="3006246" cy="4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88B91-4565-D72F-9DBD-3085EB653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81371DB-05C3-232E-5825-CA9302958469}"/>
              </a:ext>
            </a:extLst>
          </p:cNvPr>
          <p:cNvSpPr txBox="1"/>
          <p:nvPr/>
        </p:nvSpPr>
        <p:spPr>
          <a:xfrm>
            <a:off x="4110623" y="354905"/>
            <a:ext cx="30062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Évaluation systématique de la douleur avec EN ou </a:t>
            </a:r>
            <a:r>
              <a:rPr lang="fr-FR" dirty="0" err="1"/>
              <a:t>Algoplus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EBD012A-B42D-7E15-A862-F0B8BA66336C}"/>
              </a:ext>
            </a:extLst>
          </p:cNvPr>
          <p:cNvSpPr txBox="1"/>
          <p:nvPr/>
        </p:nvSpPr>
        <p:spPr>
          <a:xfrm>
            <a:off x="634459" y="3083108"/>
            <a:ext cx="2249265" cy="6718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faible </a:t>
            </a:r>
          </a:p>
          <a:p>
            <a:pPr algn="ctr"/>
            <a:r>
              <a:rPr lang="fr-FR" dirty="0"/>
              <a:t>EN 1-3, Algoplus 1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816405-711E-D497-2391-2A4B70AA9BD4}"/>
              </a:ext>
            </a:extLst>
          </p:cNvPr>
          <p:cNvSpPr txBox="1"/>
          <p:nvPr/>
        </p:nvSpPr>
        <p:spPr>
          <a:xfrm>
            <a:off x="1507299" y="1217185"/>
            <a:ext cx="903961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u="sng" dirty="0"/>
              <a:t>Dans tous les cas</a:t>
            </a:r>
            <a:r>
              <a:rPr lang="fr-FR" dirty="0"/>
              <a:t>, proposer une prise en charge médicamenteuse per os de la douleur sauf si :</a:t>
            </a:r>
          </a:p>
          <a:p>
            <a:pPr marL="285750" indent="-285750">
              <a:buFontTx/>
              <a:buChar char="-"/>
            </a:pPr>
            <a:r>
              <a:rPr lang="fr-FR" dirty="0"/>
              <a:t>Refus ou vomissements (les tracer)</a:t>
            </a:r>
          </a:p>
          <a:p>
            <a:pPr marL="285750" indent="-285750">
              <a:buFontTx/>
              <a:buChar char="-"/>
            </a:pPr>
            <a:r>
              <a:rPr lang="fr-FR" dirty="0"/>
              <a:t>Prise d’un autre antalgique sauf </a:t>
            </a:r>
            <a:r>
              <a:rPr lang="fr-FR" dirty="0" err="1"/>
              <a:t>paracetamol</a:t>
            </a:r>
            <a:r>
              <a:rPr lang="fr-FR" dirty="0"/>
              <a:t> (demander un avis médical)</a:t>
            </a:r>
          </a:p>
          <a:p>
            <a:pPr marL="285750" indent="-285750">
              <a:buFontTx/>
              <a:buChar char="-"/>
            </a:pPr>
            <a:r>
              <a:rPr lang="fr-FR" dirty="0"/>
              <a:t>Allergie ou intolérance à un des médicaments proposés (demander avis médical)</a:t>
            </a:r>
          </a:p>
          <a:p>
            <a:pPr marL="285750" indent="-285750">
              <a:buFontTx/>
              <a:buChar char="-"/>
            </a:pPr>
            <a:r>
              <a:rPr lang="fr-FR" dirty="0"/>
              <a:t>Femme enceinte (demander avis médical)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BE14B5E-64B8-8CED-EFFC-7581038806E3}"/>
              </a:ext>
            </a:extLst>
          </p:cNvPr>
          <p:cNvSpPr txBox="1"/>
          <p:nvPr/>
        </p:nvSpPr>
        <p:spPr>
          <a:xfrm>
            <a:off x="3273129" y="3097620"/>
            <a:ext cx="3148934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modérée à intense</a:t>
            </a:r>
          </a:p>
          <a:p>
            <a:pPr algn="ctr"/>
            <a:r>
              <a:rPr lang="fr-FR" dirty="0"/>
              <a:t>EN 4-10, Algoplus 2-5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44A4EB-B28A-D779-A4A5-3FB3AFE2ED4C}"/>
              </a:ext>
            </a:extLst>
          </p:cNvPr>
          <p:cNvSpPr txBox="1"/>
          <p:nvPr/>
        </p:nvSpPr>
        <p:spPr>
          <a:xfrm>
            <a:off x="8431134" y="5338804"/>
            <a:ext cx="2548270" cy="1354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Paracétamol 1g per os</a:t>
            </a:r>
          </a:p>
          <a:p>
            <a:r>
              <a:rPr lang="fr-FR" dirty="0"/>
              <a:t>+ morphine 10mg orodispersible</a:t>
            </a:r>
          </a:p>
          <a:p>
            <a:r>
              <a:rPr lang="fr-FR" sz="1400" dirty="0"/>
              <a:t>Si poids estimé &lt;50kg ou âge &gt;80 ans : 5mg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D5B9D89-5B00-0C75-7FF6-B046452AD979}"/>
              </a:ext>
            </a:extLst>
          </p:cNvPr>
          <p:cNvSpPr txBox="1"/>
          <p:nvPr/>
        </p:nvSpPr>
        <p:spPr>
          <a:xfrm>
            <a:off x="691119" y="4244173"/>
            <a:ext cx="219260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/>
              <a:t>Paracetamol</a:t>
            </a:r>
            <a:r>
              <a:rPr lang="fr-FR" dirty="0"/>
              <a:t> 1g </a:t>
            </a:r>
          </a:p>
          <a:p>
            <a:pPr algn="ctr"/>
            <a:r>
              <a:rPr lang="fr-FR" dirty="0"/>
              <a:t>per os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940A53E-915E-22DD-18A7-11A48473FCAC}"/>
              </a:ext>
            </a:extLst>
          </p:cNvPr>
          <p:cNvSpPr txBox="1"/>
          <p:nvPr/>
        </p:nvSpPr>
        <p:spPr>
          <a:xfrm>
            <a:off x="361507" y="5379759"/>
            <a:ext cx="771229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Réévaluation lors de l’installation en salle d’examen </a:t>
            </a:r>
          </a:p>
          <a:p>
            <a:pPr algn="ctr"/>
            <a:r>
              <a:rPr lang="fr-FR" sz="2000" dirty="0"/>
              <a:t>et/ou à 1h de l’administration</a:t>
            </a:r>
          </a:p>
          <a:p>
            <a:pPr algn="ctr"/>
            <a:r>
              <a:rPr lang="fr-FR" sz="2000" dirty="0"/>
              <a:t>L‘administration de morphine à l’accueil contre indique une attente en salle d’attente non surveillée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78C940D-2AD5-714F-117F-4D649C1507C5}"/>
              </a:ext>
            </a:extLst>
          </p:cNvPr>
          <p:cNvSpPr txBox="1"/>
          <p:nvPr/>
        </p:nvSpPr>
        <p:spPr>
          <a:xfrm>
            <a:off x="3205222" y="4197012"/>
            <a:ext cx="246071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Paracétamol 1g per os</a:t>
            </a:r>
          </a:p>
          <a:p>
            <a:r>
              <a:rPr lang="fr-FR" dirty="0"/>
              <a:t>+ </a:t>
            </a:r>
            <a:r>
              <a:rPr lang="fr-FR" dirty="0" err="1"/>
              <a:t>Ketoprofene</a:t>
            </a:r>
            <a:r>
              <a:rPr lang="fr-FR" dirty="0"/>
              <a:t> 100mg per os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EB45B249-49F9-F2BB-2C48-C0D41FB53330}"/>
              </a:ext>
            </a:extLst>
          </p:cNvPr>
          <p:cNvCxnSpPr>
            <a:stCxn id="4" idx="2"/>
          </p:cNvCxnSpPr>
          <p:nvPr/>
        </p:nvCxnSpPr>
        <p:spPr>
          <a:xfrm flipH="1">
            <a:off x="5613746" y="1001236"/>
            <a:ext cx="1" cy="2256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3F52B23-DDDE-9CC6-C443-AEBBD29D2B45}"/>
              </a:ext>
            </a:extLst>
          </p:cNvPr>
          <p:cNvCxnSpPr/>
          <p:nvPr/>
        </p:nvCxnSpPr>
        <p:spPr>
          <a:xfrm>
            <a:off x="4349586" y="2724889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6641779-D57D-2D86-9A17-F78F8258F853}"/>
              </a:ext>
            </a:extLst>
          </p:cNvPr>
          <p:cNvCxnSpPr/>
          <p:nvPr/>
        </p:nvCxnSpPr>
        <p:spPr>
          <a:xfrm>
            <a:off x="9788091" y="2724889"/>
            <a:ext cx="1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9BC3C4AC-A7F5-B228-91F0-5BE5297B68F3}"/>
              </a:ext>
            </a:extLst>
          </p:cNvPr>
          <p:cNvCxnSpPr/>
          <p:nvPr/>
        </p:nvCxnSpPr>
        <p:spPr>
          <a:xfrm>
            <a:off x="2010467" y="3764019"/>
            <a:ext cx="2" cy="4797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A2C789BA-823D-DB31-DD6E-688EEBB71D58}"/>
              </a:ext>
            </a:extLst>
          </p:cNvPr>
          <p:cNvSpPr txBox="1"/>
          <p:nvPr/>
        </p:nvSpPr>
        <p:spPr>
          <a:xfrm>
            <a:off x="7623546" y="307147"/>
            <a:ext cx="416344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</a:rPr>
              <a:t>Prise en charge de la douleur aigue TRAUMATIQUE par l’IOA chez l’adulte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443C628-BF2E-88CE-9B77-680D935D6306}"/>
              </a:ext>
            </a:extLst>
          </p:cNvPr>
          <p:cNvSpPr txBox="1"/>
          <p:nvPr/>
        </p:nvSpPr>
        <p:spPr>
          <a:xfrm>
            <a:off x="7498519" y="3093128"/>
            <a:ext cx="4059022" cy="18774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Contre indication aux AINS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Âge &gt; 75 ans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Allergie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Traitement anticoagulant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Insuffisance rénale ou hépatique chronique connue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Ulcère gastroduodénal évolutif</a:t>
            </a:r>
            <a:endParaRPr lang="fr-FR" sz="1200" dirty="0"/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6FC49268-A0E7-29BD-CE2B-BCD2221FA9BC}"/>
              </a:ext>
            </a:extLst>
          </p:cNvPr>
          <p:cNvCxnSpPr/>
          <p:nvPr/>
        </p:nvCxnSpPr>
        <p:spPr>
          <a:xfrm>
            <a:off x="2010469" y="2724889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B0887483-5E78-DDF5-4F18-C2EBC2E8BC98}"/>
              </a:ext>
            </a:extLst>
          </p:cNvPr>
          <p:cNvCxnSpPr/>
          <p:nvPr/>
        </p:nvCxnSpPr>
        <p:spPr>
          <a:xfrm>
            <a:off x="9896382" y="4970565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C7B77269-A6B6-05B4-9DCB-2E3B3072BCFF}"/>
              </a:ext>
            </a:extLst>
          </p:cNvPr>
          <p:cNvCxnSpPr>
            <a:cxnSpLocks/>
          </p:cNvCxnSpPr>
          <p:nvPr/>
        </p:nvCxnSpPr>
        <p:spPr>
          <a:xfrm>
            <a:off x="4349584" y="3811397"/>
            <a:ext cx="0" cy="4323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>
            <a:extLst>
              <a:ext uri="{FF2B5EF4-FFF2-40B4-BE49-F238E27FC236}">
                <a16:creationId xmlns:a16="http://schemas.microsoft.com/office/drawing/2014/main" id="{D57083F4-045A-5F1F-8AD3-23733CC78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68" y="284753"/>
            <a:ext cx="3006246" cy="4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485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110623" y="354905"/>
            <a:ext cx="300624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Évaluation systématique de la douleur avec EN ou EVA</a:t>
            </a:r>
          </a:p>
          <a:p>
            <a:pPr algn="ctr"/>
            <a:r>
              <a:rPr lang="fr-FR" dirty="0"/>
              <a:t> ou EVENDOL si &lt;8 ans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13567" y="3062752"/>
            <a:ext cx="3006247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faible </a:t>
            </a:r>
          </a:p>
          <a:p>
            <a:pPr algn="ctr"/>
            <a:r>
              <a:rPr lang="fr-FR" dirty="0"/>
              <a:t>EN/EVA 1-3, EVENDOL 1-5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507299" y="1493475"/>
            <a:ext cx="903961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u="sng" dirty="0"/>
              <a:t>Dans tous les cas</a:t>
            </a:r>
            <a:r>
              <a:rPr lang="fr-FR" dirty="0"/>
              <a:t>, proposer une prise en charge médicamenteuse per os de la douleur sauf si :</a:t>
            </a:r>
          </a:p>
          <a:p>
            <a:pPr marL="285750" indent="-285750">
              <a:buFontTx/>
              <a:buChar char="-"/>
            </a:pPr>
            <a:r>
              <a:rPr lang="fr-FR" dirty="0"/>
              <a:t>Refus ou vomissements (les tracer)</a:t>
            </a:r>
          </a:p>
          <a:p>
            <a:pPr marL="285750" indent="-285750">
              <a:buFontTx/>
              <a:buChar char="-"/>
            </a:pPr>
            <a:r>
              <a:rPr lang="fr-FR" dirty="0"/>
              <a:t>Prise d’un autre antalgique sauf </a:t>
            </a:r>
            <a:r>
              <a:rPr lang="fr-FR" dirty="0" err="1"/>
              <a:t>paracetamol</a:t>
            </a:r>
            <a:r>
              <a:rPr lang="fr-FR" dirty="0"/>
              <a:t> (demander un avis médical)</a:t>
            </a:r>
          </a:p>
          <a:p>
            <a:pPr marL="285750" indent="-285750">
              <a:buFontTx/>
              <a:buChar char="-"/>
            </a:pPr>
            <a:r>
              <a:rPr lang="fr-FR" dirty="0"/>
              <a:t>Allergie ou intolérance à un des médicaments proposés (demander avis médical)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169077" y="3061335"/>
            <a:ext cx="3006247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modérée </a:t>
            </a:r>
          </a:p>
          <a:p>
            <a:pPr algn="ctr"/>
            <a:r>
              <a:rPr lang="fr-FR" dirty="0"/>
              <a:t>EN/EVA 4-5, EVENDOL 6-8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177407" y="3061335"/>
            <a:ext cx="3006247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</a:rPr>
              <a:t>Douleur intense </a:t>
            </a:r>
          </a:p>
          <a:p>
            <a:pPr algn="ctr"/>
            <a:r>
              <a:rPr lang="fr-FR" dirty="0"/>
              <a:t>EN/EVA 6-10, EVENDOL 9-15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150410" y="4087630"/>
            <a:ext cx="349685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/>
              <a:t>Paracetamol</a:t>
            </a:r>
            <a:r>
              <a:rPr lang="fr-FR" dirty="0"/>
              <a:t> dose poids per os</a:t>
            </a:r>
          </a:p>
          <a:p>
            <a:r>
              <a:rPr lang="fr-FR" dirty="0"/>
              <a:t>+ </a:t>
            </a:r>
            <a:r>
              <a:rPr lang="fr-FR" dirty="0" err="1"/>
              <a:t>Ibuprofene</a:t>
            </a:r>
            <a:r>
              <a:rPr lang="fr-FR" dirty="0"/>
              <a:t> selon poids per os (sauf fièvre)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75782" y="4244173"/>
            <a:ext cx="314403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/>
              <a:t>Paracetamol</a:t>
            </a:r>
            <a:r>
              <a:rPr lang="fr-FR" dirty="0"/>
              <a:t> dose poids per os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176014" y="4095908"/>
            <a:ext cx="321292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Paracétamol dose poids per os</a:t>
            </a:r>
          </a:p>
          <a:p>
            <a:r>
              <a:rPr lang="fr-FR" dirty="0"/>
              <a:t>+ </a:t>
            </a:r>
            <a:r>
              <a:rPr lang="fr-FR" dirty="0" err="1"/>
              <a:t>Ibuprofene</a:t>
            </a:r>
            <a:r>
              <a:rPr lang="fr-FR" dirty="0"/>
              <a:t> selon poids per os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flipH="1">
            <a:off x="5613746" y="1267080"/>
            <a:ext cx="1" cy="2256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endCxn id="5" idx="0"/>
          </p:cNvCxnSpPr>
          <p:nvPr/>
        </p:nvCxnSpPr>
        <p:spPr>
          <a:xfrm>
            <a:off x="2016690" y="2694513"/>
            <a:ext cx="1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5672200" y="2724889"/>
            <a:ext cx="0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9571969" y="2724889"/>
            <a:ext cx="1" cy="368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11" idx="0"/>
          </p:cNvCxnSpPr>
          <p:nvPr/>
        </p:nvCxnSpPr>
        <p:spPr>
          <a:xfrm>
            <a:off x="2016690" y="3764456"/>
            <a:ext cx="2" cy="4797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cxnSpLocks/>
          </p:cNvCxnSpPr>
          <p:nvPr/>
        </p:nvCxnSpPr>
        <p:spPr>
          <a:xfrm>
            <a:off x="5672200" y="3751449"/>
            <a:ext cx="0" cy="3314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cxnSpLocks/>
          </p:cNvCxnSpPr>
          <p:nvPr/>
        </p:nvCxnSpPr>
        <p:spPr>
          <a:xfrm flipH="1">
            <a:off x="9571967" y="3731181"/>
            <a:ext cx="2" cy="364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8177406" y="307147"/>
            <a:ext cx="3246331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</a:rPr>
              <a:t>Prise en charge de la douleur aigue par l’IOA chez l’enfant</a:t>
            </a:r>
          </a:p>
        </p:txBody>
      </p:sp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29C3C039-6130-9D0B-E4FB-8E2EB317A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238377"/>
              </p:ext>
            </p:extLst>
          </p:nvPr>
        </p:nvGraphicFramePr>
        <p:xfrm>
          <a:off x="8750595" y="5039130"/>
          <a:ext cx="289666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333">
                  <a:extLst>
                    <a:ext uri="{9D8B030D-6E8A-4147-A177-3AD203B41FA5}">
                      <a16:colId xmlns:a16="http://schemas.microsoft.com/office/drawing/2014/main" val="282756128"/>
                    </a:ext>
                  </a:extLst>
                </a:gridCol>
                <a:gridCol w="1448333">
                  <a:extLst>
                    <a:ext uri="{9D8B030D-6E8A-4147-A177-3AD203B41FA5}">
                      <a16:colId xmlns:a16="http://schemas.microsoft.com/office/drawing/2014/main" val="205623829"/>
                    </a:ext>
                  </a:extLst>
                </a:gridCol>
              </a:tblGrid>
              <a:tr h="27200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Dosage </a:t>
                      </a:r>
                      <a:r>
                        <a:rPr lang="fr-FR" sz="1200" dirty="0" err="1"/>
                        <a:t>Ibuprofene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488253"/>
                  </a:ext>
                </a:extLst>
              </a:tr>
              <a:tr h="27200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&lt; 20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Dose poids sirop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208921"/>
                  </a:ext>
                </a:extLst>
              </a:tr>
              <a:tr h="27200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20-40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200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486808"/>
                  </a:ext>
                </a:extLst>
              </a:tr>
              <a:tr h="27200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&gt; 40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400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289389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43D179F6-270F-38B1-1D2B-82C2BE1265FF}"/>
              </a:ext>
            </a:extLst>
          </p:cNvPr>
          <p:cNvSpPr txBox="1"/>
          <p:nvPr/>
        </p:nvSpPr>
        <p:spPr>
          <a:xfrm>
            <a:off x="551406" y="6164580"/>
            <a:ext cx="1109585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Réévaluation lors de l’installation en salle d’examen et/ou à 1h de l’administration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DD93F19-D078-F6AE-C191-0EF596EAF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68" y="284753"/>
            <a:ext cx="3006246" cy="4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30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62AC342-73E5-420A-EC67-7EAA72567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68" y="284753"/>
            <a:ext cx="3006246" cy="42107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F6735CC-2D3C-A9FF-7168-933A65AE07B4}"/>
              </a:ext>
            </a:extLst>
          </p:cNvPr>
          <p:cNvSpPr txBox="1"/>
          <p:nvPr/>
        </p:nvSpPr>
        <p:spPr>
          <a:xfrm>
            <a:off x="531628" y="1967023"/>
            <a:ext cx="107920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2060"/>
                </a:solidFill>
              </a:rPr>
              <a:t>Source :</a:t>
            </a:r>
          </a:p>
          <a:p>
            <a:r>
              <a:rPr lang="fr-FR" dirty="0" err="1"/>
              <a:t>Villoing</a:t>
            </a:r>
            <a:r>
              <a:rPr lang="fr-FR" dirty="0"/>
              <a:t> B, </a:t>
            </a:r>
            <a:r>
              <a:rPr lang="fr-FR" dirty="0" err="1"/>
              <a:t>Galinski</a:t>
            </a:r>
            <a:r>
              <a:rPr lang="fr-FR" dirty="0"/>
              <a:t> M, Baron M.-A., </a:t>
            </a:r>
            <a:r>
              <a:rPr lang="fr-FR" dirty="0" err="1"/>
              <a:t>Blancher</a:t>
            </a:r>
            <a:r>
              <a:rPr lang="fr-FR" dirty="0"/>
              <a:t> M, Bouillon J.-B, </a:t>
            </a:r>
            <a:r>
              <a:rPr lang="fr-FR" dirty="0" err="1"/>
              <a:t>Bounes</a:t>
            </a:r>
            <a:r>
              <a:rPr lang="fr-FR" dirty="0"/>
              <a:t> V, </a:t>
            </a:r>
            <a:r>
              <a:rPr lang="fr-FR" dirty="0" err="1"/>
              <a:t>Catoire</a:t>
            </a:r>
            <a:r>
              <a:rPr lang="fr-FR" dirty="0"/>
              <a:t> P, Chauvin A, Chevalier A, Chocron R, Combes X, De Stefano C, Delon E,  Dubucs X, Douillet D, Gil-Jardine C, </a:t>
            </a:r>
            <a:r>
              <a:rPr lang="fr-FR" dirty="0" err="1"/>
              <a:t>Gregoire</a:t>
            </a:r>
            <a:r>
              <a:rPr lang="fr-FR" dirty="0"/>
              <a:t> C, Hilaire C, Jonchier20, R. Kadji </a:t>
            </a:r>
            <a:r>
              <a:rPr lang="fr-FR" dirty="0" err="1"/>
              <a:t>Kalabang</a:t>
            </a:r>
            <a:r>
              <a:rPr lang="fr-FR" dirty="0"/>
              <a:t> M, Le Borgne P,  Le Conte P, Lemoel F, </a:t>
            </a:r>
            <a:r>
              <a:rPr lang="fr-FR" dirty="0" err="1"/>
              <a:t>Markarian</a:t>
            </a:r>
            <a:r>
              <a:rPr lang="fr-FR" dirty="0"/>
              <a:t> T, Peschanski N, Rousseau G, Rouxel C, </a:t>
            </a:r>
            <a:r>
              <a:rPr lang="fr-FR" dirty="0" err="1"/>
              <a:t>Thiebaud</a:t>
            </a:r>
            <a:r>
              <a:rPr lang="fr-FR" dirty="0"/>
              <a:t> P.-C,  </a:t>
            </a:r>
            <a:r>
              <a:rPr lang="fr-FR" dirty="0" err="1"/>
              <a:t>Viglino</a:t>
            </a:r>
            <a:r>
              <a:rPr lang="fr-FR" dirty="0"/>
              <a:t> D, Violeau M, Guenezan J, Lvovschi V.-E (2025) </a:t>
            </a:r>
          </a:p>
          <a:p>
            <a:r>
              <a:rPr lang="fr-FR" dirty="0"/>
              <a:t>Prise en charge de la douleur aiguë en urgence  en 2024. Recommandations formalisées d’experts de la Société française de médecine d’urgence. </a:t>
            </a:r>
          </a:p>
          <a:p>
            <a:r>
              <a:rPr lang="fr-FR" dirty="0"/>
              <a:t>Ann Fr Med Urgence 15 :177-203. </a:t>
            </a:r>
            <a:r>
              <a:rPr lang="fr-FR" dirty="0" err="1"/>
              <a:t>doi</a:t>
            </a:r>
            <a:r>
              <a:rPr lang="fr-FR" dirty="0"/>
              <a:t> : 10.1684/afmu.2025.0661</a:t>
            </a:r>
          </a:p>
        </p:txBody>
      </p:sp>
    </p:spTree>
    <p:extLst>
      <p:ext uri="{BB962C8B-B14F-4D97-AF65-F5344CB8AC3E}">
        <p14:creationId xmlns:p14="http://schemas.microsoft.com/office/powerpoint/2010/main" val="20152490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3138</TotalTime>
  <Words>672</Words>
  <Application>Microsoft Office PowerPoint</Application>
  <PresentationFormat>Grand écran</PresentationFormat>
  <Paragraphs>85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OBERLIN Mathieu</dc:creator>
  <cp:lastModifiedBy>Audrey MARTIAL</cp:lastModifiedBy>
  <cp:revision>23</cp:revision>
  <dcterms:created xsi:type="dcterms:W3CDTF">2023-09-14T14:35:48Z</dcterms:created>
  <dcterms:modified xsi:type="dcterms:W3CDTF">2026-01-30T12:10:59Z</dcterms:modified>
</cp:coreProperties>
</file>