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5" r:id="rId2"/>
  </p:sld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8" r:id="rId12"/>
    <p:sldId id="264" r:id="rId13"/>
    <p:sldId id="269" r:id="rId14"/>
    <p:sldId id="265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91CB-9DA6-4C44-8EFC-F17A00ABBC6C}" type="datetimeFigureOut">
              <a:rPr lang="fr-FR" smtClean="0"/>
              <a:t>21/09/2025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A7089-1AF1-4397-93BC-48AFAA84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7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1300"/>
            <a:ext cx="5485200" cy="21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67">
                <a:latin typeface="AndesNeue Alt 3 Bold" panose="000008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212300"/>
            <a:ext cx="54852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7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02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950900" y="2852252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4526379" y="2852252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3"/>
          </p:nvPr>
        </p:nvSpPr>
        <p:spPr>
          <a:xfrm>
            <a:off x="2738644" y="5163165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6314224" y="5163165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8101835" y="2852252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6" hasCustomPrompt="1"/>
          </p:nvPr>
        </p:nvSpPr>
        <p:spPr>
          <a:xfrm>
            <a:off x="2020345" y="1759467"/>
            <a:ext cx="1000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 hasCustomPrompt="1"/>
          </p:nvPr>
        </p:nvSpPr>
        <p:spPr>
          <a:xfrm>
            <a:off x="3808089" y="4069600"/>
            <a:ext cx="1000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8" hasCustomPrompt="1"/>
          </p:nvPr>
        </p:nvSpPr>
        <p:spPr>
          <a:xfrm>
            <a:off x="5595824" y="1759467"/>
            <a:ext cx="1000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 hasCustomPrompt="1"/>
          </p:nvPr>
        </p:nvSpPr>
        <p:spPr>
          <a:xfrm>
            <a:off x="7383669" y="4069600"/>
            <a:ext cx="1000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3" hasCustomPrompt="1"/>
          </p:nvPr>
        </p:nvSpPr>
        <p:spPr>
          <a:xfrm>
            <a:off x="9171280" y="1759467"/>
            <a:ext cx="1000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4"/>
          </p:nvPr>
        </p:nvSpPr>
        <p:spPr>
          <a:xfrm>
            <a:off x="950900" y="2401469"/>
            <a:ext cx="3139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4526379" y="2401469"/>
            <a:ext cx="3139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6"/>
          </p:nvPr>
        </p:nvSpPr>
        <p:spPr>
          <a:xfrm>
            <a:off x="8101835" y="2401469"/>
            <a:ext cx="3139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7"/>
          </p:nvPr>
        </p:nvSpPr>
        <p:spPr>
          <a:xfrm>
            <a:off x="2738644" y="4711692"/>
            <a:ext cx="3139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8"/>
          </p:nvPr>
        </p:nvSpPr>
        <p:spPr>
          <a:xfrm>
            <a:off x="6314224" y="4711692"/>
            <a:ext cx="3139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79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950967" y="5024000"/>
            <a:ext cx="58220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bg2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950967" y="1226800"/>
            <a:ext cx="5822000" cy="3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93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960000" y="7736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393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60000" y="8166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81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270400" y="1539584"/>
            <a:ext cx="4970800" cy="21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6270400" y="3695217"/>
            <a:ext cx="4970800" cy="1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44" name="Google Shape;144;p18"/>
          <p:cNvSpPr>
            <a:spLocks noGrp="1"/>
          </p:cNvSpPr>
          <p:nvPr>
            <p:ph type="pic" idx="2"/>
          </p:nvPr>
        </p:nvSpPr>
        <p:spPr>
          <a:xfrm>
            <a:off x="950967" y="996000"/>
            <a:ext cx="4252000" cy="486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8874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"/>
          </p:nvPr>
        </p:nvSpPr>
        <p:spPr>
          <a:xfrm>
            <a:off x="6497325" y="4087867"/>
            <a:ext cx="37824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2"/>
          </p:nvPr>
        </p:nvSpPr>
        <p:spPr>
          <a:xfrm>
            <a:off x="1912267" y="4087867"/>
            <a:ext cx="37824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3"/>
          </p:nvPr>
        </p:nvSpPr>
        <p:spPr>
          <a:xfrm>
            <a:off x="1912267" y="3438100"/>
            <a:ext cx="3782400" cy="6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4"/>
          </p:nvPr>
        </p:nvSpPr>
        <p:spPr>
          <a:xfrm>
            <a:off x="6497339" y="3438100"/>
            <a:ext cx="3782400" cy="6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82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6324305" y="2426700"/>
            <a:ext cx="4764400" cy="2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2"/>
          </p:nvPr>
        </p:nvSpPr>
        <p:spPr>
          <a:xfrm>
            <a:off x="1103300" y="2426700"/>
            <a:ext cx="4764400" cy="2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343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1700833" y="3759988"/>
            <a:ext cx="2659200" cy="1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2"/>
          </p:nvPr>
        </p:nvSpPr>
        <p:spPr>
          <a:xfrm>
            <a:off x="4766432" y="3759988"/>
            <a:ext cx="2659200" cy="1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3"/>
          </p:nvPr>
        </p:nvSpPr>
        <p:spPr>
          <a:xfrm>
            <a:off x="7832037" y="3759988"/>
            <a:ext cx="2659200" cy="1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4"/>
          </p:nvPr>
        </p:nvSpPr>
        <p:spPr>
          <a:xfrm>
            <a:off x="1700833" y="3268385"/>
            <a:ext cx="2659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5"/>
          </p:nvPr>
        </p:nvSpPr>
        <p:spPr>
          <a:xfrm>
            <a:off x="4766436" y="3268385"/>
            <a:ext cx="2659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6"/>
          </p:nvPr>
        </p:nvSpPr>
        <p:spPr>
          <a:xfrm>
            <a:off x="7832048" y="3268385"/>
            <a:ext cx="2659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18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5393100" y="593367"/>
            <a:ext cx="58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5393116" y="291873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2"/>
          </p:nvPr>
        </p:nvSpPr>
        <p:spPr>
          <a:xfrm>
            <a:off x="8482416" y="291873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3"/>
          </p:nvPr>
        </p:nvSpPr>
        <p:spPr>
          <a:xfrm>
            <a:off x="5393116" y="480443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4"/>
          </p:nvPr>
        </p:nvSpPr>
        <p:spPr>
          <a:xfrm>
            <a:off x="8482416" y="480443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5"/>
          </p:nvPr>
        </p:nvSpPr>
        <p:spPr>
          <a:xfrm>
            <a:off x="5393100" y="242050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6"/>
          </p:nvPr>
        </p:nvSpPr>
        <p:spPr>
          <a:xfrm>
            <a:off x="5393100" y="430640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7"/>
          </p:nvPr>
        </p:nvSpPr>
        <p:spPr>
          <a:xfrm>
            <a:off x="8482396" y="242050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8"/>
          </p:nvPr>
        </p:nvSpPr>
        <p:spPr>
          <a:xfrm>
            <a:off x="8482396" y="430640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7A2608D9-E7CE-8352-BD6D-DFF5A726B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8331" y="6415255"/>
            <a:ext cx="5723371" cy="22299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2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95100" y="3231300"/>
            <a:ext cx="6146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AndesNeue Alt 3 Bold" panose="000008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500124" y="1332768"/>
            <a:ext cx="2740977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xx</a:t>
            </a: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5095100" y="4286035"/>
            <a:ext cx="6146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8798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1"/>
          </p:nvPr>
        </p:nvSpPr>
        <p:spPr>
          <a:xfrm>
            <a:off x="1428400" y="2637367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2"/>
          </p:nvPr>
        </p:nvSpPr>
        <p:spPr>
          <a:xfrm>
            <a:off x="4777200" y="2637367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3"/>
          </p:nvPr>
        </p:nvSpPr>
        <p:spPr>
          <a:xfrm>
            <a:off x="1428400" y="4805184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4"/>
          </p:nvPr>
        </p:nvSpPr>
        <p:spPr>
          <a:xfrm>
            <a:off x="4777200" y="4805184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5"/>
          </p:nvPr>
        </p:nvSpPr>
        <p:spPr>
          <a:xfrm>
            <a:off x="8126000" y="2637367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6"/>
          </p:nvPr>
        </p:nvSpPr>
        <p:spPr>
          <a:xfrm>
            <a:off x="8126000" y="4805184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7"/>
          </p:nvPr>
        </p:nvSpPr>
        <p:spPr>
          <a:xfrm>
            <a:off x="1428403" y="2183765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8"/>
          </p:nvPr>
        </p:nvSpPr>
        <p:spPr>
          <a:xfrm>
            <a:off x="4777200" y="2183765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9"/>
          </p:nvPr>
        </p:nvSpPr>
        <p:spPr>
          <a:xfrm>
            <a:off x="8125997" y="2183765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13"/>
          </p:nvPr>
        </p:nvSpPr>
        <p:spPr>
          <a:xfrm>
            <a:off x="1428403" y="435155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14"/>
          </p:nvPr>
        </p:nvSpPr>
        <p:spPr>
          <a:xfrm>
            <a:off x="4777200" y="435155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5"/>
          </p:nvPr>
        </p:nvSpPr>
        <p:spPr>
          <a:xfrm>
            <a:off x="8125997" y="435155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022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 hasCustomPrompt="1"/>
          </p:nvPr>
        </p:nvSpPr>
        <p:spPr>
          <a:xfrm>
            <a:off x="950967" y="851133"/>
            <a:ext cx="5408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bg2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1"/>
          </p:nvPr>
        </p:nvSpPr>
        <p:spPr>
          <a:xfrm>
            <a:off x="950967" y="1748456"/>
            <a:ext cx="5408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42" name="Google Shape;242;p28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717283"/>
            <a:ext cx="5408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3"/>
          </p:nvPr>
        </p:nvSpPr>
        <p:spPr>
          <a:xfrm>
            <a:off x="950967" y="3614633"/>
            <a:ext cx="5408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583399"/>
            <a:ext cx="5408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bg2"/>
                </a:solidFill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5"/>
          </p:nvPr>
        </p:nvSpPr>
        <p:spPr>
          <a:xfrm>
            <a:off x="950967" y="5480764"/>
            <a:ext cx="5408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36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17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12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737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226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6740373" y="5375061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110917" y="5375061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6740373" y="4914667"/>
            <a:ext cx="3340800" cy="6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2110917" y="4914667"/>
            <a:ext cx="3340800" cy="6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AndesNeue Alt 3 Bold" panose="00000800000000000000" pitchFamily="2" charset="0"/>
                <a:ea typeface="AndesNeue Alt 3 Bold" panose="00000800000000000000" pitchFamily="2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53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842359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56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960000" y="847276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960000" y="2335600"/>
            <a:ext cx="5495600" cy="2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latin typeface="AndesNeue Alt 3 Book" panose="00000500000000000000" pitchFamily="2" charset="0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865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358000" y="2021600"/>
            <a:ext cx="7476000" cy="2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latin typeface="AndesNeue Alt 3 Bold" panose="000008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4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847400" y="3429000"/>
            <a:ext cx="6497200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8666"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847400" y="4977587"/>
            <a:ext cx="64972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28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960000" y="4594000"/>
            <a:ext cx="4822400" cy="152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ndesNeue Alt 3 Bold" panose="00000800000000000000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797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536067"/>
            <a:ext cx="8768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1"/>
                </a:solidFill>
                <a:latin typeface="AndesNeue Alt 3 Bold" panose="00000800000000000000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rPr dirty="0"/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1712000" y="3794333"/>
            <a:ext cx="8768000" cy="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AndesNeue Alt 3 Book" panose="00000500000000000000" pitchFamily="2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43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143CD5-ACD1-4852-10FA-08832A7E82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212630"/>
            <a:ext cx="12192000" cy="645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53309A9-5659-7F89-613C-025D706276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1"/>
            <a:ext cx="12192000" cy="69883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xmlns="" id="{7E5E8830-5D56-41C7-E1D2-BC55E5DF1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10742973" y="6297430"/>
            <a:ext cx="1148992" cy="450164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xmlns="" id="{95B17135-6F10-1800-B57F-13804E91B8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8568742" y="6371891"/>
            <a:ext cx="1786191" cy="309373"/>
          </a:xfrm>
          <a:prstGeom prst="rect">
            <a:avLst/>
          </a:prstGeom>
        </p:spPr>
      </p:pic>
      <p:sp>
        <p:nvSpPr>
          <p:cNvPr id="13" name="Espace réservé du titre 12">
            <a:extLst>
              <a:ext uri="{FF2B5EF4-FFF2-40B4-BE49-F238E27FC236}">
                <a16:creationId xmlns:a16="http://schemas.microsoft.com/office/drawing/2014/main" xmlns="" id="{A7EC4FC6-ADF4-39E4-E8CF-EA3DB15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766167"/>
            <a:ext cx="10290000" cy="6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B4D61241-E8FA-C77C-0B1F-65A6BBDF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1532334"/>
            <a:ext cx="10290067" cy="464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D42FB621-91CB-2261-DF9B-AD9385DB7D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176433"/>
            <a:ext cx="121920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4FBB416-E1FF-87FA-8C22-73F2961C20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9188" y="6348295"/>
            <a:ext cx="6107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fr-FR" sz="1600" kern="1200" dirty="0">
                <a:solidFill>
                  <a:schemeClr val="tx1"/>
                </a:solidFill>
                <a:latin typeface="AndesNeue Alt 3 Medium"/>
                <a:ea typeface="+mn-ea"/>
                <a:cs typeface="+mn-cs"/>
              </a:rPr>
              <a:t>25 septembre 2025 </a:t>
            </a:r>
            <a:r>
              <a:rPr lang="fr-FR" sz="1600" kern="1200" dirty="0">
                <a:solidFill>
                  <a:srgbClr val="EB5C5C"/>
                </a:solidFill>
                <a:latin typeface="AndesNeue Alt 3 Medium"/>
                <a:ea typeface="+mn-ea"/>
                <a:cs typeface="+mn-cs"/>
              </a:rPr>
              <a:t>•</a:t>
            </a:r>
            <a:r>
              <a:rPr lang="fr-FR" sz="1600" kern="1200" dirty="0">
                <a:solidFill>
                  <a:prstClr val="black"/>
                </a:solidFill>
                <a:latin typeface="AndesNeue Alt 3 Medium"/>
                <a:ea typeface="+mn-ea"/>
                <a:cs typeface="+mn-cs"/>
              </a:rPr>
              <a:t> </a:t>
            </a:r>
            <a:r>
              <a:rPr lang="fr-FR" sz="1600" kern="1200" dirty="0">
                <a:solidFill>
                  <a:schemeClr val="tx1"/>
                </a:solidFill>
                <a:latin typeface="AndesNeue Alt 3 Medium"/>
                <a:ea typeface="+mn-ea"/>
                <a:cs typeface="+mn-cs"/>
              </a:rPr>
              <a:t>Nancy (54)</a:t>
            </a:r>
          </a:p>
        </p:txBody>
      </p:sp>
    </p:spTree>
    <p:extLst>
      <p:ext uri="{BB962C8B-B14F-4D97-AF65-F5344CB8AC3E}">
        <p14:creationId xmlns:p14="http://schemas.microsoft.com/office/powerpoint/2010/main" val="1221938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fr-FR" sz="3200" b="0" i="0" u="none" strike="noStrike" cap="none" dirty="0" smtClean="0">
          <a:solidFill>
            <a:schemeClr val="tx1"/>
          </a:solidFill>
          <a:latin typeface="+mj-lt"/>
          <a:ea typeface="AndesNeue Alt 3 Bold" panose="000008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 dirty="0">
          <a:solidFill>
            <a:schemeClr val="tx1"/>
          </a:solidFill>
          <a:latin typeface="AndesNeue Alt 3 Book" panose="00000500000000000000" pitchFamily="2" charset="0"/>
          <a:ea typeface="AndesNeue Alt 3 Book" panose="00000500000000000000" pitchFamily="2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4716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2600" y="1261871"/>
            <a:ext cx="8001000" cy="2971801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Morphine aux urgences : comment doser juste, vite et bien?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11368" y="4996207"/>
            <a:ext cx="6400800" cy="1347640"/>
          </a:xfrm>
        </p:spPr>
        <p:txBody>
          <a:bodyPr>
            <a:normAutofit/>
          </a:bodyPr>
          <a:lstStyle/>
          <a:p>
            <a:pPr algn="r"/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Anne Bickar</a:t>
            </a:r>
          </a:p>
          <a:p>
            <a:pPr algn="r"/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IDE SAMU 54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156" y="4829556"/>
            <a:ext cx="2207132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532" y="393192"/>
            <a:ext cx="8834692" cy="612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Points clés de sécurité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>
              <a:buNone/>
            </a:pPr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Vérifier: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antécédents, </a:t>
            </a:r>
            <a:r>
              <a:rPr lang="fr-FR" sz="28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-prescriptions sédatives, alcool, insuffisance respiratoire.</a:t>
            </a:r>
          </a:p>
          <a:p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jamais titrer sans surveillance continue.</a:t>
            </a:r>
          </a:p>
          <a:p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Toujours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anticiper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avoir </a:t>
            </a:r>
            <a:r>
              <a:rPr lang="fr-FR" sz="2800" dirty="0" err="1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naloxone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à disposition, oxygène à proximité.</a:t>
            </a:r>
          </a:p>
          <a:p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Informer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le patient </a:t>
            </a:r>
            <a:r>
              <a:rPr lang="fr-FR" sz="28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« on vous donne des petites doses jusqu’à ce que ca aille mieux ».</a:t>
            </a:r>
          </a:p>
        </p:txBody>
      </p:sp>
    </p:spTree>
    <p:extLst>
      <p:ext uri="{BB962C8B-B14F-4D97-AF65-F5344CB8AC3E}">
        <p14:creationId xmlns:p14="http://schemas.microsoft.com/office/powerpoint/2010/main" val="7264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544" y="902899"/>
            <a:ext cx="9099868" cy="5202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fr-FR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Conclusion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 algn="just">
              <a:buNone/>
            </a:pPr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titration de la morphine est une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procédure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Encadrée, </a:t>
            </a:r>
            <a:endParaRPr lang="fr-FR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Sûre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Personnalisée, </a:t>
            </a:r>
            <a:endParaRPr lang="fr-FR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342900" lvl="2" indent="-342900" algn="just">
              <a:buFont typeface="Wingdings" panose="05000000000000000000" pitchFamily="2" charset="2"/>
              <a:buChar char="Ø"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Indispensable pour un traitement antalgique optimal en milieu hospitalier et extra-hospitalier.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1540" y="674495"/>
            <a:ext cx="10290067" cy="4644100"/>
          </a:xfrm>
        </p:spPr>
        <p:txBody>
          <a:bodyPr>
            <a:normAutofit/>
          </a:bodyPr>
          <a:lstStyle/>
          <a:p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Ouverture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Intérêt de commencer la titration dès que EN &gt; 4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Remplacer la morphine par la kétamine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nouvelles recommandations de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SFMU)</a:t>
            </a:r>
          </a:p>
          <a:p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685801"/>
            <a:ext cx="8845868" cy="270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Merci de votre attention.</a:t>
            </a:r>
          </a:p>
          <a:p>
            <a:pPr marL="0" indent="0" algn="ctr">
              <a:buNone/>
            </a:pPr>
            <a:endParaRPr lang="fr-F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fr-FR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8707"/>
          <a:stretch/>
        </p:blipFill>
        <p:spPr>
          <a:xfrm>
            <a:off x="2841632" y="1605988"/>
            <a:ext cx="6039316" cy="45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7676" y="1179576"/>
            <a:ext cx="8534400" cy="4279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Définition</a:t>
            </a:r>
            <a:r>
              <a:rPr lang="fr-F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 algn="just"/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 titration de la morphine est une méthode d’ajustement progressif des doses pour obtenir un soulagement optimal de la douleur, tout en limitant les effets indésirables.</a:t>
            </a:r>
          </a:p>
          <a:p>
            <a:pPr algn="just"/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La douleur est le 1</a:t>
            </a:r>
            <a:r>
              <a:rPr lang="fr-FR" sz="2800" baseline="30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er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motif de passage aux urgences.</a:t>
            </a:r>
          </a:p>
        </p:txBody>
      </p:sp>
    </p:spTree>
    <p:extLst>
      <p:ext uri="{BB962C8B-B14F-4D97-AF65-F5344CB8AC3E}">
        <p14:creationId xmlns:p14="http://schemas.microsoft.com/office/powerpoint/2010/main" val="3230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532" y="1161288"/>
            <a:ext cx="8534400" cy="5495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Objectifs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pPr algn="just"/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Soulager efficacement une douleur aiguë (EVA* &gt; ou EN = 6/10) ou chronique sévère.</a:t>
            </a:r>
          </a:p>
          <a:p>
            <a:pPr algn="just"/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Identifier la dose minimale efficace pour chaque patient.</a:t>
            </a:r>
          </a:p>
          <a:p>
            <a:pPr algn="just"/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Réduire les risques de surdosage.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r>
              <a:rPr lang="fr-FR" sz="17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*EVA = Echelle Visuelle Analogique</a:t>
            </a:r>
          </a:p>
          <a:p>
            <a:pPr marL="0" indent="0" algn="r">
              <a:buNone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532" y="685800"/>
            <a:ext cx="8534400" cy="5468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Indications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Douleur intense (EVA ou EN &gt; ou = 6/10).</a:t>
            </a:r>
          </a:p>
          <a:p>
            <a:pPr algn="just"/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Echec des antalgiques de palier 1 ou 2.</a:t>
            </a:r>
          </a:p>
          <a:p>
            <a:pPr algn="just"/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r">
              <a:buNone/>
            </a:pPr>
            <a:endParaRPr lang="fr-FR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/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532" y="722376"/>
            <a:ext cx="915473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Rappel : morphine et physiopathologie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Mécanisme d’action : agoniste µ-opioïdes </a:t>
            </a:r>
          </a:p>
          <a:p>
            <a:pPr algn="just"/>
            <a:endParaRPr lang="fr-FR" sz="28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	 inhibition de la transmission nociceptive 		    au SNC</a:t>
            </a:r>
            <a:r>
              <a:rPr lang="fr-FR" sz="28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</a:t>
            </a:r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8532" y="694944"/>
            <a:ext cx="8534400" cy="5340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Modalités pratiques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 algn="just">
              <a:buNone/>
            </a:pPr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1. Voie intraveineuse ou sous-cutanée</a:t>
            </a:r>
          </a:p>
          <a:p>
            <a:pPr marL="0" indent="0" algn="just">
              <a:buNone/>
            </a:pPr>
            <a:endParaRPr lang="fr-FR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Utilisation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fréquente d’un bolus manuel.</a:t>
            </a:r>
          </a:p>
          <a:p>
            <a:pPr marL="0" indent="0" algn="just">
              <a:buNone/>
            </a:pP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Titration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en milieu surveillé (service de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soins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ou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lors d’une intervention SMUR.</a:t>
            </a:r>
          </a:p>
        </p:txBody>
      </p:sp>
    </p:spTree>
    <p:extLst>
      <p:ext uri="{BB962C8B-B14F-4D97-AF65-F5344CB8AC3E}">
        <p14:creationId xmlns:p14="http://schemas.microsoft.com/office/powerpoint/2010/main" val="5197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9388" y="704088"/>
            <a:ext cx="8534400" cy="4507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2. Produit utilisé</a:t>
            </a:r>
          </a:p>
          <a:p>
            <a:pPr marL="0" indent="0" algn="just">
              <a:buNone/>
            </a:pPr>
            <a:endParaRPr lang="fr-FR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Morphine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injectable (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1mg/</a:t>
            </a:r>
            <a:r>
              <a:rPr lang="fr-FR" sz="2800" dirty="0" err="1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mL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ou 10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mg/10mL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selon le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protocole.</a:t>
            </a: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1832" y="265176"/>
            <a:ext cx="9537192" cy="65928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3. Protocole typique (IV) :</a:t>
            </a:r>
          </a:p>
          <a:p>
            <a:pPr marL="0" indent="0" algn="just">
              <a:buNone/>
            </a:pPr>
            <a:endParaRPr lang="fr-FR" sz="1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Patient adulte sans facteur de risque 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4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2 mg (patient avec poids &lt; 60kg)</a:t>
            </a:r>
            <a:r>
              <a:rPr lang="fr-FR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mg </a:t>
            </a:r>
            <a:r>
              <a:rPr lang="fr-FR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(patient avec poids ≤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3 mg (patient avec poids &gt; 60 kg)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Toutes les 5 min, max 0,1 mg/kg.</a:t>
            </a:r>
          </a:p>
          <a:p>
            <a:pPr marL="0" indent="0" algn="just">
              <a:buNone/>
            </a:pPr>
            <a:endParaRPr lang="fr-FR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Sujet âgé, insuffisant rénal, fragilité: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1 mg toutes les 5/10min</a:t>
            </a: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, max 0,05 mg/kg.</a:t>
            </a:r>
          </a:p>
          <a:p>
            <a:pPr marL="0" indent="0" algn="just">
              <a:buNone/>
            </a:pPr>
            <a:endParaRPr lang="fr-F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Réévaluation de la douleur après chaque bolus.</a:t>
            </a:r>
          </a:p>
          <a:p>
            <a:pPr marL="0" indent="0" algn="just">
              <a:buNone/>
            </a:pPr>
            <a:endParaRPr lang="fr-FR" sz="14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Si EN toujours &gt; 3 après 20 mg morphine : réévaluation par médecin.</a:t>
            </a: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6820" y="283464"/>
            <a:ext cx="9931972" cy="64099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Surveillance</a:t>
            </a:r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:</a:t>
            </a:r>
          </a:p>
          <a:p>
            <a:pPr marL="0" indent="0" algn="just">
              <a:buNone/>
            </a:pPr>
            <a:endParaRPr 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Constantes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vitales: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fréquence respiratoire, saturation O2, tension artérielle, conscience.</a:t>
            </a:r>
          </a:p>
          <a:p>
            <a:pPr algn="just"/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Evaluation régulière de la douleur (EVA ou EN).</a:t>
            </a:r>
          </a:p>
          <a:p>
            <a:pPr algn="just"/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Effets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indésirables: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nausées, vomissements, constipation, </a:t>
            </a:r>
            <a:r>
              <a:rPr lang="fr-FR" sz="280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rétention </a:t>
            </a:r>
            <a:r>
              <a:rPr lang="fr-FR" sz="280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urinaire.</a:t>
            </a:r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fr-FR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Effets </a:t>
            </a:r>
            <a:r>
              <a:rPr lang="fr-FR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graves: 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dépression respiratoire, bradycardie, hypotension.</a:t>
            </a:r>
          </a:p>
        </p:txBody>
      </p:sp>
    </p:spTree>
    <p:extLst>
      <p:ext uri="{BB962C8B-B14F-4D97-AF65-F5344CB8AC3E}">
        <p14:creationId xmlns:p14="http://schemas.microsoft.com/office/powerpoint/2010/main" val="20843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tal Health and Well-being - Health - 10th Grade by Slidesgo">
  <a:themeElements>
    <a:clrScheme name="Personnalisé 3">
      <a:dk1>
        <a:srgbClr val="75103D"/>
      </a:dk1>
      <a:lt1>
        <a:srgbClr val="EFEFEF"/>
      </a:lt1>
      <a:dk2>
        <a:srgbClr val="EB5C5C"/>
      </a:dk2>
      <a:lt2>
        <a:srgbClr val="EFEFEF"/>
      </a:lt2>
      <a:accent1>
        <a:srgbClr val="EB5C5C"/>
      </a:accent1>
      <a:accent2>
        <a:srgbClr val="4B7BC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2520"/>
      </a:hlink>
      <a:folHlink>
        <a:srgbClr val="FFC000"/>
      </a:folHlink>
    </a:clrScheme>
    <a:fontScheme name="Journées Est-Rescue">
      <a:majorFont>
        <a:latin typeface="AndesNeue Alt 3 Bold"/>
        <a:ea typeface=""/>
        <a:cs typeface=""/>
      </a:majorFont>
      <a:minorFont>
        <a:latin typeface="AndesNeue Alt 3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P2025_Douleur_PPT_Template_BASE_V2.pptx" id="{C5EA71EC-D865-4F78-99A3-4C758AB7615D}" vid="{BF066254-F844-4CD6-B006-05A55616CCCD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P2025_Douleur_PPT_Template_BASE_V2.pptx" id="{C5EA71EC-D865-4F78-99A3-4C758AB7615D}" vid="{645AE9C9-9036-487F-B1DF-DC6BDA24447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JMP2025_Douleur_PPT_Template_V2</Template>
  <TotalTime>254</TotalTime>
  <Words>347</Words>
  <Application>Microsoft Office PowerPoint</Application>
  <PresentationFormat>Grand écran</PresentationFormat>
  <Paragraphs>88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AndesNeue Alt 3 Bold</vt:lpstr>
      <vt:lpstr>AndesNeue Alt 3 Book</vt:lpstr>
      <vt:lpstr>AndesNeue Alt 3 Medium</vt:lpstr>
      <vt:lpstr>Arial</vt:lpstr>
      <vt:lpstr>Comic Sans MS</vt:lpstr>
      <vt:lpstr>DM Sans</vt:lpstr>
      <vt:lpstr>Lato</vt:lpstr>
      <vt:lpstr>Proxima Nova</vt:lpstr>
      <vt:lpstr>Times New Roman</vt:lpstr>
      <vt:lpstr>Wingdings</vt:lpstr>
      <vt:lpstr>Mental Health and Well-being - Health - 10th Grade by Slidesgo</vt:lpstr>
      <vt:lpstr>Slidesgo Final Pages</vt:lpstr>
      <vt:lpstr>Morphine aux urgences : comment doser juste, vite et bien?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Titration morphine, comment mieux faire?</dc:title>
  <dc:creator>anne bickar</dc:creator>
  <cp:lastModifiedBy>anne bickar</cp:lastModifiedBy>
  <cp:revision>43</cp:revision>
  <cp:lastPrinted>2025-09-16T08:32:18Z</cp:lastPrinted>
  <dcterms:created xsi:type="dcterms:W3CDTF">2025-08-05T13:19:25Z</dcterms:created>
  <dcterms:modified xsi:type="dcterms:W3CDTF">2025-09-21T15:53:17Z</dcterms:modified>
</cp:coreProperties>
</file>