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2" r:id="rId2"/>
    <p:sldId id="257" r:id="rId3"/>
    <p:sldId id="261" r:id="rId4"/>
    <p:sldId id="28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1" r:id="rId22"/>
    <p:sldId id="280" r:id="rId23"/>
    <p:sldId id="282" r:id="rId24"/>
    <p:sldId id="283" r:id="rId25"/>
    <p:sldId id="284" r:id="rId26"/>
    <p:sldId id="259" r:id="rId27"/>
    <p:sldId id="285" r:id="rId28"/>
    <p:sldId id="286" r:id="rId29"/>
    <p:sldId id="279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/>
    <p:restoredTop sz="94673"/>
  </p:normalViewPr>
  <p:slideViewPr>
    <p:cSldViewPr snapToGrid="0">
      <p:cViewPr varScale="1">
        <p:scale>
          <a:sx n="93" d="100"/>
          <a:sy n="93" d="100"/>
        </p:scale>
        <p:origin x="1320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62C31A-F37D-490F-FC2C-F56CF190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45C1C99-4337-AFCB-B94B-58A2A55A9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8A0CEE-48DE-8C04-1736-7A531A5B5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0E11-E4A4-A142-9480-3A407C661F6B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7B7A9A-43CA-9C09-0FC8-3D519244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378CF4-1497-1A3A-C28F-8D7AFBF91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AD3F-95F0-9F46-8390-C2F8678E8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16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8B4C02-B9AB-2F77-B523-A707A0A7A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A1AEEA-5984-86D8-CD0C-CC318DD74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1C5688-C927-6665-0E13-8FED243A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0E11-E4A4-A142-9480-3A407C661F6B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9D2CF4-0A40-427F-3743-9EA150655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6BEBC4-D35E-2DAA-B88A-EFBD27E7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AD3F-95F0-9F46-8390-C2F8678E8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50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870557B-02C2-3D7D-31A2-D0D1A82B2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AD34EF-AA28-25F6-6E5C-6BD90EEB6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7FBE9F-0750-8814-15E8-161C9F077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0E11-E4A4-A142-9480-3A407C661F6B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9767F3-2BA0-9274-862E-79DF65206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F93635-D9AD-8B9A-40BE-61765186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AD3F-95F0-9F46-8390-C2F8678E8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29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52AEF0-8099-3431-536B-1173F5D35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A74316-310B-8F76-AA59-11E4E4400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49C675-0D81-BA78-0D4E-C1888C35C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0E11-E4A4-A142-9480-3A407C661F6B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CEE49A-D5C4-33B7-6B98-B1E63C270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ABFCA6-14F7-2C4F-88FD-36AB49DC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AD3F-95F0-9F46-8390-C2F8678E8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47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30290F-AAD2-2615-D5C1-BCCA466A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0984C1-4207-BAC2-90C0-AD1FF49BD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B8CA63-595D-F016-94AB-A456C11A1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0E11-E4A4-A142-9480-3A407C661F6B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9E4A4A-02A2-A07C-067B-A91CED86F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89E745-61B3-8AB3-2F7C-451B8095E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AD3F-95F0-9F46-8390-C2F8678E8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08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3B2357-E739-75B5-88B7-7E5F12D3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45A8C2-8731-A235-945E-AD745DADF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A82539-D5E2-A099-B009-A92223870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EBD4CC-E6B1-D3E0-664E-390DBA7F8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0E11-E4A4-A142-9480-3A407C661F6B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1E389C-9C84-BD37-CF15-0AC41AA8C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210FB4-030E-4C0B-353C-1802F106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AD3F-95F0-9F46-8390-C2F8678E8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70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883A88-506B-F27A-4A8F-7747324D8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3E6B7C-A0F1-4CD6-6334-A1B1C1934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1EFCD5-AE2F-AA25-275B-FE74CD2BA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5FA254-1DEB-53C3-902D-509B9985E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BC9B554-2529-5D3F-79C5-540811321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04E29AD-FF54-8213-0B71-806B591A9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0E11-E4A4-A142-9480-3A407C661F6B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355C382-9BEE-549E-CFAE-EE4CF8BE1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7A4B6AA-27F3-5BCF-BF3F-790DA5E1B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AD3F-95F0-9F46-8390-C2F8678E8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40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49A7B7-1CBB-FC9F-B330-D7D7A5764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137179F-7703-46AB-607A-54595248B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0E11-E4A4-A142-9480-3A407C661F6B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474F88-CC1E-A8F4-7DB7-3C492F110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9EE9E9-BFF6-FBDB-F3FE-65C24A129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AD3F-95F0-9F46-8390-C2F8678E8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98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C98D554-A071-BAC4-9926-ED9B92E4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0E11-E4A4-A142-9480-3A407C661F6B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7456C8E-561D-3C42-E706-20C04258F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A36387-9CE5-9F42-2F4E-2E8BA22F1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AD3F-95F0-9F46-8390-C2F8678E8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75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67E22F-92FD-0059-29A9-0EEED882A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19703D-3DF3-2257-DC29-F6FFCDCC4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8C9D39-55D2-D977-58C1-7A3B0F911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EF4D07-7A89-CF75-4E2F-7A068207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0E11-E4A4-A142-9480-3A407C661F6B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71DA99-7175-EF4D-8481-7B439F24D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A0E36C-695A-63DD-26B0-CC8DF286B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AD3F-95F0-9F46-8390-C2F8678E8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08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88C5B-4B6C-304F-267A-73460E97E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9721724-338C-2AEB-0C63-6D923A9562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684A86-42B5-3D69-A824-347D93385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E02AD8-A749-E96F-8674-0C872D370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0E11-E4A4-A142-9480-3A407C661F6B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B0C25D-03BC-062C-6D56-00682A51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826C85-00B1-CEA3-485D-F9C3DBDC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AD3F-95F0-9F46-8390-C2F8678E8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0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BEAB14-F97D-3155-7450-F9B671033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0FA0C6-2FE4-980C-2BDD-391979A4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8B012B-07B1-F257-F6B1-E1B9EF8A9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FC0E11-E4A4-A142-9480-3A407C661F6B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D12924-1350-A807-6B4E-82F8AB9C2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90D065-22E7-D487-3BDA-EDA45A854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CCAD3F-95F0-9F46-8390-C2F8678E8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7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4F317A-6666-E6EF-39F8-73C21FE58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0040"/>
            <a:ext cx="6692827" cy="3892669"/>
          </a:xfrm>
        </p:spPr>
        <p:txBody>
          <a:bodyPr>
            <a:normAutofit/>
          </a:bodyPr>
          <a:lstStyle/>
          <a:p>
            <a:pPr algn="l"/>
            <a:r>
              <a:rPr lang="fr-FR" sz="5600"/>
              <a:t>Sédation procédurale, </a:t>
            </a:r>
            <a:br>
              <a:rPr lang="fr-FR" sz="5600"/>
            </a:br>
            <a:r>
              <a:rPr lang="fr-FR" sz="5600"/>
              <a:t>Pour qui ? Comment ?</a:t>
            </a:r>
            <a:br>
              <a:rPr lang="fr-FR" sz="5600"/>
            </a:br>
            <a:endParaRPr lang="fr-FR" sz="560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54984CD-5D43-E150-37B1-F9A323860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631161"/>
            <a:ext cx="6692827" cy="1569486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sz="2000" b="1" kern="0" err="1"/>
              <a:t>Pr</a:t>
            </a:r>
            <a:r>
              <a:rPr lang="en-US" sz="2000" b="1" kern="0"/>
              <a:t> Tahar Chouihed</a:t>
            </a:r>
          </a:p>
          <a:p>
            <a:pPr algn="l">
              <a:spcBef>
                <a:spcPts val="0"/>
              </a:spcBef>
              <a:defRPr/>
            </a:pPr>
            <a:r>
              <a:rPr lang="en-US" sz="2000" kern="0"/>
              <a:t>SAMU-S@S-SMUR et Service </a:t>
            </a:r>
            <a:r>
              <a:rPr lang="en-US" sz="2000" kern="0" err="1"/>
              <a:t>d’Urgences</a:t>
            </a:r>
            <a:r>
              <a:rPr lang="en-US" sz="2000" kern="0"/>
              <a:t> – CHRU Nancy</a:t>
            </a:r>
          </a:p>
          <a:p>
            <a:pPr algn="l">
              <a:spcBef>
                <a:spcPts val="0"/>
              </a:spcBef>
              <a:defRPr/>
            </a:pPr>
            <a:r>
              <a:rPr lang="en-US" sz="2000" kern="0"/>
              <a:t>Centre </a:t>
            </a:r>
            <a:r>
              <a:rPr lang="en-US" sz="2000" kern="0" err="1"/>
              <a:t>d’Investigation</a:t>
            </a:r>
            <a:r>
              <a:rPr lang="en-US" sz="2000" kern="0"/>
              <a:t> Clinique </a:t>
            </a:r>
            <a:r>
              <a:rPr lang="en-US" sz="2000" kern="0" err="1"/>
              <a:t>Plurithématique</a:t>
            </a:r>
            <a:endParaRPr lang="en-US" sz="2000" kern="0"/>
          </a:p>
          <a:p>
            <a:pPr algn="l">
              <a:spcBef>
                <a:spcPts val="0"/>
              </a:spcBef>
              <a:defRPr/>
            </a:pPr>
            <a:r>
              <a:rPr lang="en-US" sz="2000" kern="0"/>
              <a:t>UMR_S 1116: </a:t>
            </a:r>
            <a:r>
              <a:rPr lang="en-US" sz="2000" kern="0" err="1"/>
              <a:t>Défaillance</a:t>
            </a:r>
            <a:r>
              <a:rPr lang="en-US" sz="2000" kern="0"/>
              <a:t> Cardio-</a:t>
            </a:r>
            <a:r>
              <a:rPr lang="en-US" sz="2000" kern="0" err="1"/>
              <a:t>vasculaire</a:t>
            </a:r>
            <a:r>
              <a:rPr lang="en-US" sz="2000" kern="0"/>
              <a:t> </a:t>
            </a:r>
            <a:r>
              <a:rPr lang="en-US" sz="2000" kern="0" err="1"/>
              <a:t>Aigues</a:t>
            </a:r>
            <a:r>
              <a:rPr lang="en-US" sz="2000" kern="0"/>
              <a:t> et Chroniques</a:t>
            </a:r>
          </a:p>
          <a:p>
            <a:pPr algn="l"/>
            <a:endParaRPr lang="fr-FR" sz="20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EAA7CE9-1362-E21D-6BDF-71FBB2A8B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544" y="429784"/>
            <a:ext cx="4087368" cy="576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26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3561809-C09A-549D-A6BA-436A26C6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/>
              <a:t>Cas clinique 1</a:t>
            </a:r>
            <a:endParaRPr lang="fr-F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06373E-436C-DF13-DB40-DC8878950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b="1" dirty="0"/>
              <a:t>QCM 4 — Post-procédure, quel critère n’est PAS suffisant pour autoriser la sortie du patient du secteur de surveillance ?</a:t>
            </a:r>
          </a:p>
          <a:p>
            <a:pPr marL="0" indent="0" algn="just">
              <a:buNone/>
            </a:pPr>
            <a:endParaRPr lang="fr-FR" sz="2400" dirty="0"/>
          </a:p>
          <a:p>
            <a:pPr marL="0" indent="0" algn="just">
              <a:buNone/>
            </a:pPr>
            <a:r>
              <a:rPr lang="fr-FR" sz="2400" dirty="0"/>
              <a:t>A. Patient pleinement réveillé, alerte et orienté.</a:t>
            </a:r>
          </a:p>
          <a:p>
            <a:pPr marL="0" indent="0" algn="just">
              <a:buNone/>
            </a:pPr>
            <a:r>
              <a:rPr lang="fr-FR" sz="2400" dirty="0"/>
              <a:t>B. </a:t>
            </a:r>
            <a:r>
              <a:rPr lang="fr-FR" sz="2400" dirty="0" err="1"/>
              <a:t>SpO</a:t>
            </a:r>
            <a:r>
              <a:rPr lang="fr-FR" sz="2400" dirty="0"/>
              <a:t>₂ ≥ 94% en air ambiant.</a:t>
            </a:r>
          </a:p>
          <a:p>
            <a:pPr marL="0" indent="0" algn="just">
              <a:buNone/>
            </a:pPr>
            <a:r>
              <a:rPr lang="fr-FR" sz="2400" dirty="0"/>
              <a:t>C. Tension artérielle et fréquence cardiaque stables et proches des valeurs de base.</a:t>
            </a:r>
          </a:p>
          <a:p>
            <a:pPr marL="0" indent="0" algn="just">
              <a:buNone/>
            </a:pPr>
            <a:r>
              <a:rPr lang="fr-FR" sz="2400" dirty="0"/>
              <a:t>D. Patient affirme se sentir « OK » mais n’a pas de protection des voies aériennes prouvée.</a:t>
            </a:r>
          </a:p>
          <a:p>
            <a:pPr marL="0" indent="0" algn="just">
              <a:buNone/>
            </a:pPr>
            <a:r>
              <a:rPr lang="fr-FR" sz="2400" dirty="0"/>
              <a:t>E. Absence de vomissements ou nausées persistantes</a:t>
            </a:r>
            <a:r>
              <a:rPr lang="fr-FR" sz="2400" dirty="0">
                <a:effectLst/>
              </a:rPr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07136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7FB03B-63E6-1F75-5AE0-68477366E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/>
              <a:t>Cas clinique 1</a:t>
            </a:r>
            <a:endParaRPr lang="fr-F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F51951-592C-794F-777B-AB899402A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Bonne réponse : D.</a:t>
            </a:r>
          </a:p>
          <a:p>
            <a:pPr marL="0" indent="0">
              <a:buNone/>
            </a:pPr>
            <a:r>
              <a:rPr lang="fr-FR" sz="2400" dirty="0"/>
              <a:t>Patient affirme se sentir « OK » mais n’a pas de protection des voies aériennes prouvée.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/>
              <a:t>Justification :</a:t>
            </a:r>
            <a:r>
              <a:rPr lang="fr-FR" sz="2400" dirty="0"/>
              <a:t> </a:t>
            </a:r>
          </a:p>
          <a:p>
            <a:pPr lvl="1"/>
            <a:r>
              <a:rPr lang="fr-FR" dirty="0"/>
              <a:t>la perception du patient seule n’est pas suffisante ; </a:t>
            </a:r>
          </a:p>
          <a:p>
            <a:pPr lvl="1"/>
            <a:r>
              <a:rPr lang="fr-FR" dirty="0"/>
              <a:t>il faut des paramètres objectifs (respiratoires, hémodynamiques, niveau d’éveil) avant sortie.</a:t>
            </a:r>
          </a:p>
          <a:p>
            <a:pPr lvl="1"/>
            <a:r>
              <a:rPr lang="fr-FR" dirty="0"/>
              <a:t>la protection des VA et vigilance sont essentielles.  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65783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B974436-C1A4-ECD2-5DDB-B92C96B1E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r-FR" sz="5400" b="1"/>
              <a:t>Cas clinique 2 </a:t>
            </a:r>
            <a:endParaRPr lang="fr-F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C21CB3-BF27-FB19-B962-DF3EE2FEB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770203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b="1" dirty="0"/>
              <a:t>Contexte initial </a:t>
            </a:r>
          </a:p>
          <a:p>
            <a:endParaRPr lang="fr-FR" sz="2400" dirty="0"/>
          </a:p>
          <a:p>
            <a:r>
              <a:rPr lang="fr-FR" sz="2400" dirty="0"/>
              <a:t>Femme 68 ans, FA rapide récemment débutée,</a:t>
            </a:r>
          </a:p>
          <a:p>
            <a:r>
              <a:rPr lang="fr-FR" sz="2400" dirty="0"/>
              <a:t>Douleur thoracique légère. </a:t>
            </a:r>
          </a:p>
          <a:p>
            <a:endParaRPr lang="fr-FR" sz="2400" dirty="0"/>
          </a:p>
          <a:p>
            <a:r>
              <a:rPr lang="fr-FR" sz="2400" dirty="0"/>
              <a:t>Plan de soins </a:t>
            </a:r>
          </a:p>
          <a:p>
            <a:pPr lvl="1"/>
            <a:r>
              <a:rPr lang="fr-FR" dirty="0"/>
              <a:t> Cardioversion synchronisée sous sédation profonde brève (propofol ou </a:t>
            </a:r>
            <a:r>
              <a:rPr lang="fr-FR" dirty="0" err="1"/>
              <a:t>éthomidate</a:t>
            </a:r>
            <a:r>
              <a:rPr lang="fr-FR" dirty="0"/>
              <a:t>). </a:t>
            </a:r>
          </a:p>
          <a:p>
            <a:pPr lvl="1"/>
            <a:r>
              <a:rPr lang="fr-FR" dirty="0"/>
              <a:t>Antécédents : HTA contrôlée, Apnée du sommeil traitée.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48178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A9A0B3-2C6E-ED83-6A6B-817DB0B7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/>
              <a:t>Cas clinique 2 </a:t>
            </a:r>
            <a:endParaRPr lang="fr-F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EACFDD-BFD5-BCAD-97EF-EFA64CF3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QCM 1: Préparation infirmière avant la sédation pour cardioversion : quelle action prioritaire ?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A. Vérifier la présence d’un consentement écrit uniquement.</a:t>
            </a:r>
          </a:p>
          <a:p>
            <a:pPr marL="0" indent="0">
              <a:buNone/>
            </a:pPr>
            <a:r>
              <a:rPr lang="fr-FR" sz="2400" dirty="0"/>
              <a:t>B. Vérifier jeûne strict de 12 h.</a:t>
            </a:r>
          </a:p>
          <a:p>
            <a:pPr marL="0" indent="0">
              <a:buNone/>
            </a:pPr>
            <a:r>
              <a:rPr lang="fr-FR" sz="2400" dirty="0"/>
              <a:t>C. Mettre en place monitoring complet (ECG 3 </a:t>
            </a:r>
            <a:r>
              <a:rPr lang="fr-FR" sz="2400" dirty="0" err="1"/>
              <a:t>dériv</a:t>
            </a:r>
            <a:r>
              <a:rPr lang="fr-FR" sz="2400" dirty="0"/>
              <a:t>., </a:t>
            </a:r>
            <a:r>
              <a:rPr lang="fr-FR" sz="2400" dirty="0" err="1"/>
              <a:t>SpO</a:t>
            </a:r>
            <a:r>
              <a:rPr lang="fr-FR" sz="2400" dirty="0"/>
              <a:t>₂, TA non invasive), capnographie, perfusion IV et matériel de réanimation à proximité.</a:t>
            </a:r>
          </a:p>
          <a:p>
            <a:pPr marL="0" indent="0">
              <a:buNone/>
            </a:pPr>
            <a:r>
              <a:rPr lang="fr-FR" sz="2400" dirty="0"/>
              <a:t>D. Installer une sonde naso-gastrique de prévention.</a:t>
            </a:r>
          </a:p>
          <a:p>
            <a:pPr marL="0" indent="0">
              <a:buNone/>
            </a:pPr>
            <a:r>
              <a:rPr lang="fr-FR" sz="2400" dirty="0"/>
              <a:t>E. Donner midazolam intramusculaire une heure avant.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12353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6B03B3-EC61-9D0F-C169-889E50B9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/>
              <a:t>Cas clinique 2 </a:t>
            </a:r>
            <a:endParaRPr lang="fr-F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D989CF-3277-0B8B-2F5B-BBB383CBA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684764" cy="43744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b="1" dirty="0"/>
              <a:t>Bonne réponse : C.</a:t>
            </a:r>
          </a:p>
          <a:p>
            <a:pPr marL="0" indent="0" algn="just">
              <a:buNone/>
            </a:pPr>
            <a:r>
              <a:rPr lang="fr-FR" sz="2400" dirty="0"/>
              <a:t>Mettre en place monitoring complet (ECG 3 </a:t>
            </a:r>
            <a:r>
              <a:rPr lang="fr-FR" sz="2400" dirty="0" err="1"/>
              <a:t>dériv</a:t>
            </a:r>
            <a:r>
              <a:rPr lang="fr-FR" sz="2400" dirty="0"/>
              <a:t>., </a:t>
            </a:r>
            <a:r>
              <a:rPr lang="fr-FR" sz="2400" dirty="0" err="1"/>
              <a:t>SpO</a:t>
            </a:r>
            <a:r>
              <a:rPr lang="fr-FR" sz="2400" dirty="0"/>
              <a:t>₂, TA non invasive), capnographie, perfusion IV et matériel de réanimation à proximité.</a:t>
            </a:r>
          </a:p>
          <a:p>
            <a:pPr marL="0" indent="0" algn="just">
              <a:buNone/>
            </a:pPr>
            <a:endParaRPr lang="fr-FR" sz="2400" dirty="0"/>
          </a:p>
          <a:p>
            <a:pPr marL="0" indent="0" algn="just">
              <a:buNone/>
            </a:pPr>
            <a:endParaRPr lang="fr-FR" sz="2400" dirty="0"/>
          </a:p>
          <a:p>
            <a:pPr marL="0" indent="0" algn="just">
              <a:buNone/>
            </a:pPr>
            <a:r>
              <a:rPr lang="fr-FR" sz="2400" b="1" dirty="0"/>
              <a:t>Justification :</a:t>
            </a:r>
            <a:r>
              <a:rPr lang="fr-FR" sz="2400" dirty="0"/>
              <a:t> </a:t>
            </a:r>
          </a:p>
          <a:p>
            <a:pPr algn="just"/>
            <a:r>
              <a:rPr lang="fr-FR" sz="2400" dirty="0"/>
              <a:t>Cardioversion nécessite sédation profonde brève ; </a:t>
            </a:r>
          </a:p>
          <a:p>
            <a:pPr algn="just"/>
            <a:r>
              <a:rPr lang="fr-FR" sz="2400" dirty="0"/>
              <a:t>Monitoring complet et matériel d’urgence prêts sont requis ; </a:t>
            </a:r>
          </a:p>
          <a:p>
            <a:pPr algn="just"/>
            <a:r>
              <a:rPr lang="fr-FR" sz="2400" dirty="0"/>
              <a:t>Jeûne prolongé n’est pas un prérequis absolu en urgence.  </a:t>
            </a:r>
          </a:p>
          <a:p>
            <a:pPr marL="0" indent="0" algn="just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81212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15A511C-352A-8612-658C-1B2031EB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 dirty="0"/>
              <a:t>Cas clinique 2 </a:t>
            </a:r>
            <a:endParaRPr lang="fr-FR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0E23D7-4C49-F9D7-DDF5-E557E342F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QCM 2 — L’infirmière observe une dépression respiratoire légère après injection de propofol titré. Quel geste est prioritaire ?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A. Administrer naloxone.</a:t>
            </a:r>
          </a:p>
          <a:p>
            <a:pPr marL="0" indent="0">
              <a:buNone/>
            </a:pPr>
            <a:r>
              <a:rPr lang="fr-FR" sz="2400" dirty="0"/>
              <a:t>B. Baisser la tête du lit et effectuer la manœuvre de « </a:t>
            </a:r>
            <a:r>
              <a:rPr lang="fr-FR" sz="2400" dirty="0" err="1"/>
              <a:t>jaw</a:t>
            </a:r>
            <a:r>
              <a:rPr lang="fr-FR" sz="2400" dirty="0"/>
              <a:t> </a:t>
            </a:r>
            <a:r>
              <a:rPr lang="fr-FR" sz="2400" dirty="0" err="1"/>
              <a:t>thrust</a:t>
            </a:r>
            <a:r>
              <a:rPr lang="fr-FR" sz="2400" dirty="0"/>
              <a:t> » + insufflation par masque si nécessaire.</a:t>
            </a:r>
          </a:p>
          <a:p>
            <a:pPr marL="0" indent="0">
              <a:buNone/>
            </a:pPr>
            <a:r>
              <a:rPr lang="fr-FR" sz="2400" dirty="0"/>
              <a:t>C. Effectuer une cardioversion immédiate sans interruption.</a:t>
            </a:r>
          </a:p>
          <a:p>
            <a:pPr marL="0" indent="0">
              <a:buNone/>
            </a:pPr>
            <a:r>
              <a:rPr lang="fr-FR" sz="2400" dirty="0"/>
              <a:t>D. Laisser le patient récupérer sans stimulation.</a:t>
            </a:r>
          </a:p>
          <a:p>
            <a:pPr marL="0" indent="0">
              <a:buNone/>
            </a:pPr>
            <a:r>
              <a:rPr lang="fr-FR" sz="2400" dirty="0"/>
              <a:t>E. Appeler l’équipe de psychiatrie.</a:t>
            </a:r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93491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45EA88-F428-1CF1-02CD-B4E5181B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 dirty="0"/>
              <a:t>Cas clinique 2 </a:t>
            </a:r>
            <a:endParaRPr lang="fr-FR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B7A2F6-2C1A-8DD4-E5FF-99E9F6265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240915"/>
            <a:ext cx="10515600" cy="42519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b="1" dirty="0"/>
              <a:t>Bonne réponse : B.</a:t>
            </a:r>
          </a:p>
          <a:p>
            <a:pPr marL="0" indent="0" algn="just">
              <a:buNone/>
            </a:pPr>
            <a:r>
              <a:rPr lang="fr-FR" sz="2400" dirty="0"/>
              <a:t>Baisser la tête du lit et effectuer la manœuvre de « </a:t>
            </a:r>
            <a:r>
              <a:rPr lang="fr-FR" sz="2400" dirty="0" err="1"/>
              <a:t>jaw</a:t>
            </a:r>
            <a:r>
              <a:rPr lang="fr-FR" sz="2400" dirty="0"/>
              <a:t> </a:t>
            </a:r>
            <a:r>
              <a:rPr lang="fr-FR" sz="2400" dirty="0" err="1"/>
              <a:t>thrust</a:t>
            </a:r>
            <a:r>
              <a:rPr lang="fr-FR" sz="2400" dirty="0"/>
              <a:t> » + insufflation par masque si nécessaire.</a:t>
            </a:r>
          </a:p>
          <a:p>
            <a:pPr marL="0" indent="0" algn="just">
              <a:buNone/>
            </a:pPr>
            <a:endParaRPr lang="fr-FR" sz="2400" dirty="0"/>
          </a:p>
          <a:p>
            <a:pPr marL="0" indent="0" algn="just">
              <a:buNone/>
            </a:pPr>
            <a:r>
              <a:rPr lang="fr-FR" sz="2400" b="1" dirty="0"/>
              <a:t>Justification :</a:t>
            </a:r>
            <a:r>
              <a:rPr lang="fr-FR" sz="2400" dirty="0"/>
              <a:t> </a:t>
            </a:r>
          </a:p>
          <a:p>
            <a:pPr algn="just"/>
            <a:r>
              <a:rPr lang="fr-FR" sz="2400" dirty="0"/>
              <a:t>comme pour tout épisode dépressif respiratoire : « </a:t>
            </a:r>
            <a:r>
              <a:rPr lang="fr-FR" sz="2400" dirty="0" err="1"/>
              <a:t>airway</a:t>
            </a:r>
            <a:r>
              <a:rPr lang="fr-FR" sz="2400" dirty="0"/>
              <a:t> » </a:t>
            </a:r>
            <a:r>
              <a:rPr lang="fr-FR" sz="2400" dirty="0" err="1"/>
              <a:t>manoeuvres</a:t>
            </a:r>
            <a:r>
              <a:rPr lang="fr-FR" sz="2400" dirty="0"/>
              <a:t> simples et ventilation assistée ; </a:t>
            </a:r>
          </a:p>
          <a:p>
            <a:pPr algn="just"/>
            <a:r>
              <a:rPr lang="fr-FR" sz="2400" dirty="0"/>
              <a:t>Naloxone n’est pas utile pour les dépresseurs non opioïdes.  </a:t>
            </a:r>
          </a:p>
          <a:p>
            <a:pPr marL="0" indent="0" algn="just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03964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784E62-9082-5570-2C84-4831C997C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 dirty="0"/>
              <a:t>Cas clinique 2 </a:t>
            </a:r>
            <a:endParaRPr lang="fr-FR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C4844E-3FE4-4DE9-8E66-3A2B0C5CC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QCM 3 — Après cardioversion réussie, l’infirmière doit prioritairement vérifier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A. L’absence d’ecchymoses au niveau du torse seulement.</a:t>
            </a:r>
          </a:p>
          <a:p>
            <a:r>
              <a:rPr lang="fr-FR" sz="2400" dirty="0"/>
              <a:t>B. Le retour à un rythme sinusal stable, l’état neurologique, la saturation, la PA et l’absence de douleur aiguë.</a:t>
            </a:r>
          </a:p>
          <a:p>
            <a:r>
              <a:rPr lang="fr-FR" sz="2400" dirty="0"/>
              <a:t>C. La réalisation d’un scanner cérébral systématique.</a:t>
            </a:r>
          </a:p>
          <a:p>
            <a:r>
              <a:rPr lang="fr-FR" sz="2400" dirty="0"/>
              <a:t>D. Que l’électrode de défibrillation est rangée.</a:t>
            </a:r>
          </a:p>
          <a:p>
            <a:r>
              <a:rPr lang="fr-FR" sz="2400" dirty="0"/>
              <a:t>E. Le poids de la patiente.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36619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5CC29C6-BBE2-4BC8-EEF4-6A955688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 dirty="0"/>
              <a:t>Cas clinique 2 </a:t>
            </a:r>
            <a:endParaRPr lang="fr-FR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7EE2D1-3E64-F82F-B2C0-261E2EAD3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Bonne réponse : B.</a:t>
            </a:r>
          </a:p>
          <a:p>
            <a:pPr marL="0" indent="0">
              <a:buNone/>
            </a:pPr>
            <a:r>
              <a:rPr lang="fr-FR" sz="2400" dirty="0"/>
              <a:t>Le retour à un rythme sinusal stable, l’état neurologique, la saturation, la PA et l’absence de douleur aiguë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/>
              <a:t>Justification :</a:t>
            </a:r>
            <a:r>
              <a:rPr lang="fr-FR" sz="2400" dirty="0"/>
              <a:t> </a:t>
            </a:r>
          </a:p>
          <a:p>
            <a:pPr lvl="1"/>
            <a:r>
              <a:rPr lang="fr-FR" dirty="0"/>
              <a:t>post-cardioversion, contrôler rythme, signes vitaux, et état neurologique (risque d’embolies, récupération post-sédation) est prioritaire.  </a:t>
            </a:r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76650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8D493A-F373-8453-6766-B061DB8F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 dirty="0"/>
              <a:t>Cas clinique 2 </a:t>
            </a:r>
            <a:endParaRPr lang="fr-FR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26638F-9035-4B51-8CF5-0C497E180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QCM 4 — Spécificité pour patient avec des apnées du sommeil connu : l’infirmière doit anticiper et adapter la surveillance comment ?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A. Réduire la surveillance (patient habitué à SAS).</a:t>
            </a:r>
          </a:p>
          <a:p>
            <a:pPr marL="0" indent="0">
              <a:buNone/>
            </a:pPr>
            <a:r>
              <a:rPr lang="fr-FR" sz="2400" dirty="0"/>
              <a:t>B. Augmenter la vigilance respiratoire et planifier une surveillance prolongée, capnographie et disponibilité d’assistance ventilatoire.</a:t>
            </a:r>
          </a:p>
          <a:p>
            <a:pPr marL="0" indent="0">
              <a:buNone/>
            </a:pPr>
            <a:r>
              <a:rPr lang="fr-FR" sz="2400" dirty="0"/>
              <a:t>C. Éviter tout sédatif et reporter la procédure.</a:t>
            </a:r>
          </a:p>
          <a:p>
            <a:pPr marL="0" indent="0">
              <a:buNone/>
            </a:pPr>
            <a:r>
              <a:rPr lang="fr-FR" sz="2400" dirty="0"/>
              <a:t>D. Administrer systématiquement un antagoniste (</a:t>
            </a:r>
            <a:r>
              <a:rPr lang="fr-FR" sz="2400" dirty="0" err="1"/>
              <a:t>flumazenil</a:t>
            </a:r>
            <a:r>
              <a:rPr lang="fr-FR" sz="2400" dirty="0"/>
              <a:t>) après la procédure.</a:t>
            </a:r>
          </a:p>
          <a:p>
            <a:pPr marL="0" indent="0">
              <a:buNone/>
            </a:pPr>
            <a:r>
              <a:rPr lang="fr-FR" sz="2400" dirty="0"/>
              <a:t>E. Idéaliser la sédation par voie intramusculaire uniquement</a:t>
            </a:r>
          </a:p>
        </p:txBody>
      </p:sp>
    </p:spTree>
    <p:extLst>
      <p:ext uri="{BB962C8B-B14F-4D97-AF65-F5344CB8AC3E}">
        <p14:creationId xmlns:p14="http://schemas.microsoft.com/office/powerpoint/2010/main" val="163236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2AA0DBB-5A5A-1665-1637-88A3F4100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/>
              <a:t>Objectifs et principes généraux de la sédation procédurale (PSA) en médecine d’urgence</a:t>
            </a:r>
            <a:br>
              <a:rPr lang="fr-FR" sz="2600" dirty="0"/>
            </a:br>
            <a:endParaRPr lang="fr-FR" sz="2600" dirty="0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541C0D-BE92-F147-06AE-51247D282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endParaRPr lang="fr-FR" sz="3200" b="1" dirty="0"/>
          </a:p>
          <a:p>
            <a:pPr marL="0" lvl="0" indent="0" algn="ctr">
              <a:buNone/>
            </a:pPr>
            <a:r>
              <a:rPr lang="fr-FR" b="1" dirty="0"/>
              <a:t>But</a:t>
            </a:r>
            <a:r>
              <a:rPr lang="fr-FR" dirty="0"/>
              <a:t> </a:t>
            </a:r>
          </a:p>
          <a:p>
            <a:pPr marL="0" lvl="0" indent="0" algn="ctr">
              <a:buNone/>
            </a:pPr>
            <a:r>
              <a:rPr lang="fr-FR" dirty="0"/>
              <a:t>permettre la réalisation d’un geste nécessaire (réduction, cardioversion, drainage…) dans des conditions de confort, sécurité et coopération.</a:t>
            </a:r>
          </a:p>
          <a:p>
            <a:pPr algn="ctr"/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1068990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5446FE-5E93-1E9D-E11F-C41AF89F8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/>
              <a:t>Cas clinique 2 </a:t>
            </a:r>
            <a:endParaRPr lang="fr-F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34813A-97ED-D821-1476-87280C861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Bonne réponse : B.</a:t>
            </a:r>
          </a:p>
          <a:p>
            <a:pPr marL="0" indent="0">
              <a:buNone/>
            </a:pPr>
            <a:r>
              <a:rPr lang="fr-FR" sz="2400" dirty="0"/>
              <a:t>Augmenter la vigilance respiratoire et planifier une surveillance prolongée, capnographie et disponibilité d’assistance ventilatoire.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/>
              <a:t>Justification :</a:t>
            </a:r>
            <a:r>
              <a:rPr lang="fr-FR" sz="2400" dirty="0"/>
              <a:t> </a:t>
            </a:r>
          </a:p>
          <a:p>
            <a:r>
              <a:rPr lang="fr-FR" sz="2400" dirty="0"/>
              <a:t>patients avec des apnées du sommeil ont un risque augmenté de dépression respiratoire post-sédation ; </a:t>
            </a:r>
          </a:p>
          <a:p>
            <a:r>
              <a:rPr lang="fr-FR" sz="2400" dirty="0"/>
              <a:t>il faut surveillance renforcée.  </a:t>
            </a:r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6323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1FAFFA3-E3EC-38FC-2CF6-36143DAE7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/>
              <a:t>Objectifs et principes généraux de la sédation procédurale (PSA) en médecine d’urgence</a:t>
            </a:r>
            <a:br>
              <a:rPr lang="fr-FR" sz="2600" dirty="0"/>
            </a:br>
            <a:endParaRPr lang="fr-FR" sz="26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7DCE07-1C32-3B84-AC2F-BCBAE4368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dirty="0"/>
              <a:t>Niveau de sédation visé</a:t>
            </a:r>
            <a:r>
              <a:rPr lang="fr-FR" sz="3600" dirty="0"/>
              <a:t> : </a:t>
            </a:r>
          </a:p>
          <a:p>
            <a:r>
              <a:rPr lang="fr-FR" sz="3600" dirty="0"/>
              <a:t>modéré → profond selon procédure </a:t>
            </a:r>
          </a:p>
          <a:p>
            <a:pPr marL="0" indent="0">
              <a:buNone/>
            </a:pPr>
            <a:endParaRPr lang="fr-FR" sz="3600" dirty="0"/>
          </a:p>
          <a:p>
            <a:r>
              <a:rPr lang="fr-FR" sz="3600" dirty="0"/>
              <a:t>l’équipe doit pouvoir “intervenir” si progression vers sédation plus profonde.  </a:t>
            </a:r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349771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560D620-2D0C-6A2C-1D2E-E46B6C3C7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/>
              <a:t>Objectifs et principes généraux de la sédation procédurale (PSA) en médecine d’urgence</a:t>
            </a:r>
            <a:br>
              <a:rPr lang="fr-FR" sz="2600" dirty="0"/>
            </a:br>
            <a:endParaRPr lang="fr-FR" sz="2600" dirty="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DE183D-1393-C0CF-360A-34788D3D5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r-FR" b="1" dirty="0"/>
              <a:t>Principes clés</a:t>
            </a:r>
            <a:r>
              <a:rPr lang="fr-FR" dirty="0"/>
              <a:t> </a:t>
            </a:r>
          </a:p>
          <a:p>
            <a:pPr marL="0" lvl="0" indent="0">
              <a:buNone/>
            </a:pPr>
            <a:endParaRPr lang="fr-FR" dirty="0"/>
          </a:p>
          <a:p>
            <a:r>
              <a:rPr lang="fr-FR" dirty="0"/>
              <a:t>évaluation pré-procédure (A, B, C, comorbidités, jeûne),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consentement/explication adaptée,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choix de l’agent adapté à la procédure et au patient,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anticipation des complications et plan de « recours ». 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9976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FF478ED-B395-7342-08FC-12BD2F06B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5000" b="1"/>
              <a:t>Monitoring, équipement et personnel</a:t>
            </a:r>
            <a:endParaRPr lang="fr-FR" sz="50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DB1766-0342-5B63-37A3-0DE5E9FC9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Monitoring minimal continu recommandé</a:t>
            </a:r>
            <a:r>
              <a:rPr lang="fr-FR" sz="2400" dirty="0"/>
              <a:t> 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fréquence cardiaque, </a:t>
            </a:r>
          </a:p>
          <a:p>
            <a:r>
              <a:rPr lang="fr-FR" sz="2400" dirty="0"/>
              <a:t>pression artérielle non invasive, </a:t>
            </a:r>
          </a:p>
          <a:p>
            <a:r>
              <a:rPr lang="fr-FR" sz="2400" dirty="0" err="1"/>
              <a:t>SpO</a:t>
            </a:r>
            <a:r>
              <a:rPr lang="fr-FR" sz="2400" dirty="0"/>
              <a:t>₂, </a:t>
            </a:r>
          </a:p>
          <a:p>
            <a:r>
              <a:rPr lang="fr-FR" sz="2400" b="1" dirty="0"/>
              <a:t>capnographie continue</a:t>
            </a:r>
            <a:r>
              <a:rPr lang="fr-FR" sz="2400" dirty="0"/>
              <a:t> (ETCO₂), la capnographie réduit la détection tardive d’hypoventilation,  </a:t>
            </a:r>
          </a:p>
          <a:p>
            <a:r>
              <a:rPr lang="fr-FR" sz="2400" dirty="0"/>
              <a:t>et ECG 3 dérivations. 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14615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89453FB-3DD3-BD0A-12F1-DB03D8B8B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5000" b="1"/>
              <a:t>Monitoring, équipement et personnel</a:t>
            </a:r>
            <a:endParaRPr lang="fr-FR" sz="50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C6D0B5-D324-5B71-0717-128E037AA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Équipement disponible avant tout geste</a:t>
            </a:r>
            <a:r>
              <a:rPr lang="fr-FR" sz="2400" dirty="0"/>
              <a:t> : 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oxygène, dispositif d’aspiration, kit d’intubation / matériel d’assistance ventilatoire, </a:t>
            </a:r>
          </a:p>
          <a:p>
            <a:r>
              <a:rPr lang="fr-FR" sz="2400" dirty="0"/>
              <a:t>antagonistes si pertinents (ex. </a:t>
            </a:r>
            <a:r>
              <a:rPr lang="fr-FR" sz="2400" dirty="0" err="1"/>
              <a:t>flumazenil</a:t>
            </a:r>
            <a:r>
              <a:rPr lang="fr-FR" sz="2400" dirty="0"/>
              <a:t> rarement), et médicaments de secours (vasopresseurs, bronchodilatateurs).  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37640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A57BD89-E86C-11F1-732F-808E796E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5000" b="1"/>
              <a:t>Monitoring, équipement et personnel</a:t>
            </a:r>
            <a:endParaRPr lang="fr-FR" sz="50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DB033B-D658-66F0-B4A9-8B9EF41D4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Personnel</a:t>
            </a:r>
            <a:r>
              <a:rPr lang="fr-FR" sz="2400" dirty="0"/>
              <a:t> : </a:t>
            </a:r>
          </a:p>
          <a:p>
            <a:r>
              <a:rPr lang="fr-FR" sz="2400" dirty="0"/>
              <a:t>au moins un soignant dédié au monitoring/voie d’abord 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et un opérateur (médecin ou </a:t>
            </a:r>
            <a:r>
              <a:rPr lang="fr-FR" sz="2400" dirty="0" err="1"/>
              <a:t>soigant</a:t>
            </a:r>
            <a:r>
              <a:rPr lang="fr-FR" sz="2400" dirty="0"/>
              <a:t>) délivrant la sédation 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la présence d’infirmière</a:t>
            </a:r>
            <a:r>
              <a:rPr lang="fr-FR" sz="2400" b="1" dirty="0"/>
              <a:t> formée </a:t>
            </a:r>
            <a:r>
              <a:rPr lang="fr-FR" sz="2400" dirty="0"/>
              <a:t>à la surveillance</a:t>
            </a:r>
          </a:p>
        </p:txBody>
      </p:sp>
    </p:spTree>
    <p:extLst>
      <p:ext uri="{BB962C8B-B14F-4D97-AF65-F5344CB8AC3E}">
        <p14:creationId xmlns:p14="http://schemas.microsoft.com/office/powerpoint/2010/main" val="2265701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7CD48B0-65E3-6E4E-C8D3-85F5A0E3D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4200" b="1" dirty="0"/>
              <a:t>Sécurité, documentation et critères de sortie</a:t>
            </a:r>
            <a:endParaRPr lang="fr-FR" sz="42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373D6C-CF1F-F098-C2F6-2F4E277B4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2400" b="1" dirty="0"/>
              <a:t>Check-list pré-sédation (ex.)</a:t>
            </a:r>
            <a:r>
              <a:rPr lang="fr-FR" sz="2400" dirty="0"/>
              <a:t> : </a:t>
            </a:r>
          </a:p>
          <a:p>
            <a:pPr lvl="0"/>
            <a:r>
              <a:rPr lang="fr-FR" sz="2400" dirty="0"/>
              <a:t>identité, </a:t>
            </a:r>
          </a:p>
          <a:p>
            <a:pPr lvl="0"/>
            <a:r>
              <a:rPr lang="fr-FR" sz="2400" dirty="0"/>
              <a:t>indication, </a:t>
            </a:r>
          </a:p>
          <a:p>
            <a:pPr lvl="0"/>
            <a:r>
              <a:rPr lang="fr-FR" sz="2400" dirty="0"/>
              <a:t>allergies, </a:t>
            </a:r>
          </a:p>
          <a:p>
            <a:pPr lvl="0"/>
            <a:r>
              <a:rPr lang="fr-FR" sz="2400" dirty="0"/>
              <a:t>jeûne, </a:t>
            </a:r>
          </a:p>
          <a:p>
            <a:pPr lvl="0"/>
            <a:r>
              <a:rPr lang="fr-FR" sz="2400" dirty="0"/>
              <a:t>score ASA, </a:t>
            </a:r>
          </a:p>
          <a:p>
            <a:pPr lvl="0"/>
            <a:r>
              <a:rPr lang="fr-FR" sz="2400" dirty="0"/>
              <a:t>voies d’abord, </a:t>
            </a:r>
          </a:p>
          <a:p>
            <a:pPr lvl="0"/>
            <a:r>
              <a:rPr lang="fr-FR" sz="2400" dirty="0"/>
              <a:t>matériel d’urgence, </a:t>
            </a:r>
          </a:p>
          <a:p>
            <a:pPr lvl="0"/>
            <a:r>
              <a:rPr lang="fr-FR" sz="2400" dirty="0"/>
              <a:t>Consentement.  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52215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D080249-D514-A898-72BE-4C1D0D6A9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4200" b="1"/>
              <a:t>Sécurité, documentation et critères de sortie</a:t>
            </a:r>
            <a:endParaRPr lang="fr-FR" sz="4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7FACB9-F614-ED1A-9D32-9224CC606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r-FR" sz="2400" b="1" dirty="0"/>
              <a:t>Critères de sortie</a:t>
            </a:r>
            <a:r>
              <a:rPr lang="fr-FR" sz="2400" dirty="0"/>
              <a:t> (patient stable) </a:t>
            </a:r>
          </a:p>
          <a:p>
            <a:pPr lvl="0"/>
            <a:r>
              <a:rPr lang="fr-FR" sz="2400" dirty="0"/>
              <a:t>stable hémodynamiquement, </a:t>
            </a:r>
          </a:p>
          <a:p>
            <a:pPr marL="0" lvl="0" indent="0">
              <a:buNone/>
            </a:pPr>
            <a:endParaRPr lang="fr-FR" sz="2400" dirty="0"/>
          </a:p>
          <a:p>
            <a:pPr lvl="0"/>
            <a:r>
              <a:rPr lang="fr-FR" sz="2400" dirty="0" err="1"/>
              <a:t>SpO</a:t>
            </a:r>
            <a:r>
              <a:rPr lang="fr-FR" sz="2400" dirty="0"/>
              <a:t>₂ ≥ 94% en air ambiant (ou </a:t>
            </a:r>
            <a:r>
              <a:rPr lang="fr-FR" sz="2400" dirty="0" err="1"/>
              <a:t>baseline</a:t>
            </a:r>
            <a:r>
              <a:rPr lang="fr-FR" sz="2400" dirty="0"/>
              <a:t>), </a:t>
            </a:r>
          </a:p>
          <a:p>
            <a:pPr marL="0" lvl="0" indent="0">
              <a:buNone/>
            </a:pPr>
            <a:endParaRPr lang="fr-FR" sz="2400" dirty="0"/>
          </a:p>
          <a:p>
            <a:pPr lvl="0"/>
            <a:r>
              <a:rPr lang="fr-FR" sz="2400" dirty="0"/>
              <a:t>réveil à un niveau d’alerte acceptable, </a:t>
            </a:r>
          </a:p>
          <a:p>
            <a:pPr marL="0" lvl="0" indent="0">
              <a:buNone/>
            </a:pPr>
            <a:endParaRPr lang="fr-FR" sz="2400" dirty="0"/>
          </a:p>
          <a:p>
            <a:pPr lvl="0"/>
            <a:r>
              <a:rPr lang="fr-FR" sz="2400" dirty="0"/>
              <a:t>pas de vomissements non contrôlés, </a:t>
            </a:r>
          </a:p>
          <a:p>
            <a:pPr marL="0" lvl="0" indent="0">
              <a:buNone/>
            </a:pPr>
            <a:endParaRPr lang="fr-FR" sz="2400" dirty="0"/>
          </a:p>
          <a:p>
            <a:pPr lvl="0"/>
            <a:r>
              <a:rPr lang="fr-FR" sz="2400" dirty="0"/>
              <a:t>douleur contrôlée.  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78410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5E37AB-FF1B-67D8-E0F4-4346B878F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4200" b="1" dirty="0"/>
              <a:t>Sécurité, documentation et critères de sortie</a:t>
            </a:r>
            <a:endParaRPr lang="fr-FR" sz="42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AFC5B0-54F0-13C2-A1D2-8F79275F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Formation &amp; protocoles locaux</a:t>
            </a:r>
            <a:r>
              <a:rPr lang="fr-FR" sz="2400" dirty="0"/>
              <a:t> : 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utilisation d’algorithmes écrits, 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simulation pour maintenir compétences (notamment </a:t>
            </a:r>
            <a:r>
              <a:rPr lang="fr-FR" sz="2400" dirty="0" err="1"/>
              <a:t>resuscitation</a:t>
            </a:r>
            <a:r>
              <a:rPr lang="fr-FR" sz="2400" dirty="0"/>
              <a:t> </a:t>
            </a:r>
            <a:r>
              <a:rPr lang="fr-FR" sz="2400" dirty="0" err="1"/>
              <a:t>airway</a:t>
            </a:r>
            <a:r>
              <a:rPr lang="fr-FR" sz="2400" dirty="0"/>
              <a:t> </a:t>
            </a:r>
            <a:r>
              <a:rPr lang="fr-FR" sz="2400" dirty="0" err="1"/>
              <a:t>rescue</a:t>
            </a:r>
            <a:r>
              <a:rPr lang="fr-FR" sz="2400" dirty="0"/>
              <a:t>).  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18495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A73783D-E5A3-C9D2-7FB5-5EFFAC31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4200" b="1"/>
              <a:t>Références principales </a:t>
            </a:r>
            <a:br>
              <a:rPr lang="fr-FR" sz="4200"/>
            </a:br>
            <a:endParaRPr lang="fr-FR" sz="420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91E17E2-3483-92FE-B195-334D7B0D2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Autofit/>
          </a:bodyPr>
          <a:lstStyle/>
          <a:p>
            <a:pPr lvl="0"/>
            <a:r>
              <a:rPr lang="fr-FR" sz="2000" dirty="0"/>
              <a:t>American </a:t>
            </a:r>
            <a:r>
              <a:rPr lang="fr-FR" sz="2000" dirty="0" err="1"/>
              <a:t>College</a:t>
            </a:r>
            <a:r>
              <a:rPr lang="fr-FR" sz="2000" dirty="0"/>
              <a:t> of Emergency </a:t>
            </a:r>
            <a:r>
              <a:rPr lang="fr-FR" sz="2000" dirty="0" err="1"/>
              <a:t>Physicians</a:t>
            </a:r>
            <a:r>
              <a:rPr lang="fr-FR" sz="2000" dirty="0"/>
              <a:t> — </a:t>
            </a:r>
            <a:r>
              <a:rPr lang="fr-FR" sz="2000" dirty="0" err="1"/>
              <a:t>Clinical</a:t>
            </a:r>
            <a:r>
              <a:rPr lang="fr-FR" sz="2000" dirty="0"/>
              <a:t> Policy / Position </a:t>
            </a:r>
            <a:r>
              <a:rPr lang="fr-FR" sz="2000" dirty="0" err="1"/>
              <a:t>statements</a:t>
            </a:r>
            <a:r>
              <a:rPr lang="fr-FR" sz="2000" dirty="0"/>
              <a:t> on </a:t>
            </a:r>
            <a:r>
              <a:rPr lang="fr-FR" sz="2000" dirty="0" err="1"/>
              <a:t>Procedural</a:t>
            </a:r>
            <a:r>
              <a:rPr lang="fr-FR" sz="2000" dirty="0"/>
              <a:t> </a:t>
            </a:r>
            <a:r>
              <a:rPr lang="fr-FR" sz="2000" dirty="0" err="1"/>
              <a:t>Sedation</a:t>
            </a:r>
            <a:r>
              <a:rPr lang="fr-FR" sz="2000" dirty="0"/>
              <a:t> and </a:t>
            </a:r>
            <a:r>
              <a:rPr lang="fr-FR" sz="2000" dirty="0" err="1"/>
              <a:t>Analgesia</a:t>
            </a:r>
            <a:r>
              <a:rPr lang="fr-FR" sz="2000" dirty="0"/>
              <a:t> (ACEP).  </a:t>
            </a:r>
          </a:p>
          <a:p>
            <a:pPr lvl="0"/>
            <a:r>
              <a:rPr lang="fr-FR" sz="2000" dirty="0"/>
              <a:t>ACEP / ABEM Key </a:t>
            </a:r>
            <a:r>
              <a:rPr lang="fr-FR" sz="2000" dirty="0" err="1"/>
              <a:t>Advances</a:t>
            </a:r>
            <a:r>
              <a:rPr lang="fr-FR" sz="2000" dirty="0"/>
              <a:t> and </a:t>
            </a:r>
            <a:r>
              <a:rPr lang="fr-FR" sz="2000" dirty="0" err="1"/>
              <a:t>recommendations</a:t>
            </a:r>
            <a:r>
              <a:rPr lang="fr-FR" sz="2000" dirty="0"/>
              <a:t> re: monitoring and </a:t>
            </a:r>
            <a:r>
              <a:rPr lang="fr-FR" sz="2000" dirty="0" err="1"/>
              <a:t>capnography</a:t>
            </a:r>
            <a:r>
              <a:rPr lang="fr-FR" sz="2000" dirty="0"/>
              <a:t>.  </a:t>
            </a:r>
          </a:p>
          <a:p>
            <a:pPr lvl="0"/>
            <a:r>
              <a:rPr lang="fr-FR" sz="2000" dirty="0"/>
              <a:t>Royal </a:t>
            </a:r>
            <a:r>
              <a:rPr lang="fr-FR" sz="2000" dirty="0" err="1"/>
              <a:t>College</a:t>
            </a:r>
            <a:r>
              <a:rPr lang="fr-FR" sz="2000" dirty="0"/>
              <a:t> of Emergency </a:t>
            </a:r>
            <a:r>
              <a:rPr lang="fr-FR" sz="2000" dirty="0" err="1"/>
              <a:t>Medicine</a:t>
            </a:r>
            <a:r>
              <a:rPr lang="fr-FR" sz="2000" dirty="0"/>
              <a:t> — </a:t>
            </a:r>
            <a:r>
              <a:rPr lang="fr-FR" sz="2000" dirty="0" err="1"/>
              <a:t>Procedural</a:t>
            </a:r>
            <a:r>
              <a:rPr lang="fr-FR" sz="2000" dirty="0"/>
              <a:t> </a:t>
            </a:r>
            <a:r>
              <a:rPr lang="fr-FR" sz="2000" dirty="0" err="1"/>
              <a:t>Sedation</a:t>
            </a:r>
            <a:r>
              <a:rPr lang="fr-FR" sz="2000" dirty="0"/>
              <a:t> guidance / </a:t>
            </a:r>
            <a:r>
              <a:rPr lang="fr-FR" sz="2000" dirty="0" err="1"/>
              <a:t>adult</a:t>
            </a:r>
            <a:r>
              <a:rPr lang="fr-FR" sz="2000" dirty="0"/>
              <a:t> and </a:t>
            </a:r>
            <a:r>
              <a:rPr lang="fr-FR" sz="2000" dirty="0" err="1"/>
              <a:t>pediatric</a:t>
            </a:r>
            <a:r>
              <a:rPr lang="fr-FR" sz="2000" dirty="0"/>
              <a:t> </a:t>
            </a:r>
            <a:r>
              <a:rPr lang="fr-FR" sz="2000" dirty="0" err="1"/>
              <a:t>resources</a:t>
            </a:r>
            <a:r>
              <a:rPr lang="fr-FR" sz="2000" dirty="0"/>
              <a:t>.  </a:t>
            </a:r>
          </a:p>
          <a:p>
            <a:pPr lvl="0"/>
            <a:r>
              <a:rPr lang="fr-FR" sz="2000" dirty="0" err="1"/>
              <a:t>European</a:t>
            </a:r>
            <a:r>
              <a:rPr lang="fr-FR" sz="2000" dirty="0"/>
              <a:t> Society of </a:t>
            </a:r>
            <a:r>
              <a:rPr lang="fr-FR" sz="2000" dirty="0" err="1"/>
              <a:t>Anaesthesiology</a:t>
            </a:r>
            <a:r>
              <a:rPr lang="fr-FR" sz="2000" dirty="0"/>
              <a:t> &amp; </a:t>
            </a:r>
            <a:r>
              <a:rPr lang="fr-FR" sz="2000" dirty="0" err="1"/>
              <a:t>European</a:t>
            </a:r>
            <a:r>
              <a:rPr lang="fr-FR" sz="2000" dirty="0"/>
              <a:t> </a:t>
            </a:r>
            <a:r>
              <a:rPr lang="fr-FR" sz="2000" dirty="0" err="1"/>
              <a:t>Board</a:t>
            </a:r>
            <a:r>
              <a:rPr lang="fr-FR" sz="2000" dirty="0"/>
              <a:t> — Guidelines on </a:t>
            </a:r>
            <a:r>
              <a:rPr lang="fr-FR" sz="2000" dirty="0" err="1"/>
              <a:t>procedural</a:t>
            </a:r>
            <a:r>
              <a:rPr lang="fr-FR" sz="2000" dirty="0"/>
              <a:t> </a:t>
            </a:r>
            <a:r>
              <a:rPr lang="fr-FR" sz="2000" dirty="0" err="1"/>
              <a:t>sedation</a:t>
            </a:r>
            <a:r>
              <a:rPr lang="fr-FR" sz="2000" dirty="0"/>
              <a:t> (</a:t>
            </a:r>
            <a:r>
              <a:rPr lang="fr-FR" sz="2000" dirty="0" err="1"/>
              <a:t>Hinkelbein</a:t>
            </a:r>
            <a:r>
              <a:rPr lang="fr-FR" sz="2000" dirty="0"/>
              <a:t> et al., 2018).  </a:t>
            </a:r>
          </a:p>
          <a:p>
            <a:pPr lvl="0"/>
            <a:r>
              <a:rPr lang="fr-FR" sz="2000" dirty="0"/>
              <a:t>Evidence </a:t>
            </a:r>
            <a:r>
              <a:rPr lang="fr-FR" sz="2000" dirty="0" err="1"/>
              <a:t>reviews</a:t>
            </a:r>
            <a:r>
              <a:rPr lang="fr-FR" sz="2000" dirty="0"/>
              <a:t> on </a:t>
            </a:r>
            <a:r>
              <a:rPr lang="fr-FR" sz="2000" dirty="0" err="1"/>
              <a:t>capnography</a:t>
            </a:r>
            <a:r>
              <a:rPr lang="fr-FR" sz="2000" dirty="0"/>
              <a:t> </a:t>
            </a:r>
            <a:r>
              <a:rPr lang="fr-FR" sz="2000" dirty="0" err="1"/>
              <a:t>during</a:t>
            </a:r>
            <a:r>
              <a:rPr lang="fr-FR" sz="2000" dirty="0"/>
              <a:t> </a:t>
            </a:r>
            <a:r>
              <a:rPr lang="fr-FR" sz="2000" dirty="0" err="1"/>
              <a:t>procedural</a:t>
            </a:r>
            <a:r>
              <a:rPr lang="fr-FR" sz="2000" dirty="0"/>
              <a:t> </a:t>
            </a:r>
            <a:r>
              <a:rPr lang="fr-FR" sz="2000" dirty="0" err="1"/>
              <a:t>sedation</a:t>
            </a:r>
            <a:r>
              <a:rPr lang="fr-FR" sz="2000" dirty="0"/>
              <a:t>: Conway et al. (2015) and </a:t>
            </a:r>
            <a:r>
              <a:rPr lang="fr-FR" sz="2000" dirty="0" err="1"/>
              <a:t>evidence</a:t>
            </a:r>
            <a:r>
              <a:rPr lang="fr-FR" sz="2000" dirty="0"/>
              <a:t> briefs (NIH/NLM).  </a:t>
            </a:r>
          </a:p>
          <a:p>
            <a:pPr lvl="0"/>
            <a:r>
              <a:rPr lang="fr-FR" sz="2000" dirty="0" err="1"/>
              <a:t>Annals</a:t>
            </a:r>
            <a:r>
              <a:rPr lang="fr-FR" sz="2000" dirty="0"/>
              <a:t> of Emergency </a:t>
            </a:r>
            <a:r>
              <a:rPr lang="fr-FR" sz="2000" dirty="0" err="1"/>
              <a:t>Medicine</a:t>
            </a:r>
            <a:r>
              <a:rPr lang="fr-FR" sz="2000" dirty="0"/>
              <a:t> — </a:t>
            </a:r>
            <a:r>
              <a:rPr lang="fr-FR" sz="2000" dirty="0" err="1"/>
              <a:t>Clinical</a:t>
            </a:r>
            <a:r>
              <a:rPr lang="fr-FR" sz="2000" dirty="0"/>
              <a:t> practice guideline on propofol for ED PSA (Miller et al., 2019).  </a:t>
            </a:r>
          </a:p>
          <a:p>
            <a:pPr lvl="0"/>
            <a:r>
              <a:rPr lang="fr-FR" sz="2000" dirty="0" err="1"/>
              <a:t>Reviews</a:t>
            </a:r>
            <a:r>
              <a:rPr lang="fr-FR" sz="2000" dirty="0"/>
              <a:t> on </a:t>
            </a:r>
            <a:r>
              <a:rPr lang="fr-FR" sz="2000" dirty="0" err="1"/>
              <a:t>developments</a:t>
            </a:r>
            <a:r>
              <a:rPr lang="fr-FR" sz="2000" dirty="0"/>
              <a:t> and </a:t>
            </a:r>
            <a:r>
              <a:rPr lang="fr-FR" sz="2000" dirty="0" err="1"/>
              <a:t>safety</a:t>
            </a:r>
            <a:r>
              <a:rPr lang="fr-FR" sz="2000" dirty="0"/>
              <a:t> in </a:t>
            </a:r>
            <a:r>
              <a:rPr lang="fr-FR" sz="2000" dirty="0" err="1"/>
              <a:t>procedural</a:t>
            </a:r>
            <a:r>
              <a:rPr lang="fr-FR" sz="2000" dirty="0"/>
              <a:t> </a:t>
            </a:r>
            <a:r>
              <a:rPr lang="fr-FR" sz="2000" dirty="0" err="1"/>
              <a:t>sedation</a:t>
            </a:r>
            <a:r>
              <a:rPr lang="fr-FR" sz="2000" dirty="0"/>
              <a:t> (BJA Education / 2022; narrative/</a:t>
            </a:r>
            <a:r>
              <a:rPr lang="fr-FR" sz="2000" dirty="0" err="1"/>
              <a:t>systematic</a:t>
            </a:r>
            <a:r>
              <a:rPr lang="fr-FR" sz="2000" dirty="0"/>
              <a:t> </a:t>
            </a:r>
            <a:r>
              <a:rPr lang="fr-FR" sz="2000" dirty="0" err="1"/>
              <a:t>reviews</a:t>
            </a:r>
            <a:r>
              <a:rPr lang="fr-FR" sz="2000" dirty="0"/>
              <a:t> 2023–2024).  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0652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9CB6B59-F86F-2E99-2AD1-EB419ED99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r-FR" sz="5400" b="1"/>
              <a:t>Cas clinique 1 </a:t>
            </a:r>
            <a:br>
              <a:rPr lang="fr-FR" sz="5400" b="1"/>
            </a:br>
            <a:br>
              <a:rPr lang="fr-FR" sz="5400"/>
            </a:br>
            <a:endParaRPr lang="fr-F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A2C0A6-2C9B-4328-B555-E17149E47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0"/>
            <a:ext cx="6636091" cy="565474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fr-FR" sz="2400" dirty="0"/>
              <a:t> </a:t>
            </a:r>
            <a:r>
              <a:rPr lang="fr-FR" sz="2400" b="1" dirty="0"/>
              <a:t>Contexte initial </a:t>
            </a:r>
            <a:endParaRPr lang="fr-FR" sz="2400" dirty="0"/>
          </a:p>
          <a:p>
            <a:pPr algn="just"/>
            <a:r>
              <a:rPr lang="fr-FR" sz="2400" dirty="0"/>
              <a:t>Homme 36 ans, fracture déplacée de la tête radiale après chute.</a:t>
            </a:r>
          </a:p>
          <a:p>
            <a:pPr marL="0" indent="0" algn="just">
              <a:buNone/>
            </a:pPr>
            <a:endParaRPr lang="fr-FR" sz="2400" dirty="0"/>
          </a:p>
          <a:p>
            <a:pPr algn="just"/>
            <a:r>
              <a:rPr lang="fr-FR" sz="2400" dirty="0"/>
              <a:t>Doit être réduite avant transfert au bloc. </a:t>
            </a:r>
          </a:p>
          <a:p>
            <a:pPr marL="0" indent="0" algn="just">
              <a:buNone/>
            </a:pPr>
            <a:endParaRPr lang="fr-FR" sz="2400" dirty="0"/>
          </a:p>
          <a:p>
            <a:pPr algn="just"/>
            <a:r>
              <a:rPr lang="fr-FR" sz="2400" dirty="0"/>
              <a:t>Pas d’antécédent sévère, ASA I–II. Pas d’allergie</a:t>
            </a:r>
          </a:p>
          <a:p>
            <a:pPr marL="0" indent="0" algn="just">
              <a:buNone/>
            </a:pPr>
            <a:endParaRPr lang="fr-FR" sz="2400" dirty="0"/>
          </a:p>
          <a:p>
            <a:pPr algn="just"/>
            <a:r>
              <a:rPr lang="fr-FR" sz="2400" dirty="0"/>
              <a:t>L’urgentiste propose une sédation IV (propofol titration) avec analgésie </a:t>
            </a:r>
            <a:r>
              <a:rPr lang="fr-FR" sz="2400" dirty="0" err="1"/>
              <a:t>co-administrée</a:t>
            </a:r>
            <a:r>
              <a:rPr lang="fr-FR" sz="2400" dirty="0"/>
              <a:t>.</a:t>
            </a:r>
          </a:p>
          <a:p>
            <a:pPr algn="just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4507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AF98D20-D08D-C16B-DC71-A719ADFF4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/>
              <a:t>Cas clinique 1</a:t>
            </a:r>
            <a:endParaRPr lang="fr-FR" sz="540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0188BD-F710-E3D2-AB0E-81F9D64D7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/>
              <a:t>QCM 1:  Avant l’installation, quelle est la première action infirmière prioritaire ?</a:t>
            </a:r>
          </a:p>
          <a:p>
            <a:pPr marL="0" indent="0">
              <a:buNone/>
            </a:pPr>
            <a:endParaRPr lang="fr-FR" sz="2200"/>
          </a:p>
          <a:p>
            <a:pPr marL="0" indent="0">
              <a:buNone/>
            </a:pPr>
            <a:r>
              <a:rPr lang="fr-FR" sz="2200"/>
              <a:t>A. Poser une perfusion périphérique 18G et vérifier disponibilité du matériel d’intubation.</a:t>
            </a:r>
          </a:p>
          <a:p>
            <a:pPr marL="0" indent="0">
              <a:buNone/>
            </a:pPr>
            <a:r>
              <a:rPr lang="fr-FR" sz="2200"/>
              <a:t>B. Vérifier la coagulation du patient uniquement.</a:t>
            </a:r>
          </a:p>
          <a:p>
            <a:pPr marL="0" indent="0">
              <a:buNone/>
            </a:pPr>
            <a:r>
              <a:rPr lang="fr-FR" sz="2200"/>
              <a:t>C. Administrer une bolus d’oxygène à haut débit (15 L/min) immédiatement.</a:t>
            </a:r>
          </a:p>
          <a:p>
            <a:pPr marL="0" indent="0">
              <a:buNone/>
            </a:pPr>
            <a:r>
              <a:rPr lang="fr-FR" sz="2200"/>
              <a:t>D. Donner une dose prophylactique d’antagoniste (flumazenil).</a:t>
            </a:r>
          </a:p>
          <a:p>
            <a:pPr marL="0" indent="0">
              <a:buNone/>
            </a:pPr>
            <a:r>
              <a:rPr lang="fr-FR" sz="2200"/>
              <a:t>E. Installer le patient en position assise pour confort.</a:t>
            </a:r>
          </a:p>
          <a:p>
            <a:endParaRPr lang="fr-FR" sz="2200"/>
          </a:p>
        </p:txBody>
      </p:sp>
    </p:spTree>
    <p:extLst>
      <p:ext uri="{BB962C8B-B14F-4D97-AF65-F5344CB8AC3E}">
        <p14:creationId xmlns:p14="http://schemas.microsoft.com/office/powerpoint/2010/main" val="224646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BFCC56-D3B2-AA16-633A-137D002A1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/>
              <a:t>Cas clinique 1</a:t>
            </a:r>
            <a:endParaRPr lang="fr-F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38F895-474B-06CE-F3FE-5AC01609E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9" y="1929384"/>
            <a:ext cx="11540836" cy="4251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/>
              <a:t>Bonne réponse : A.</a:t>
            </a:r>
          </a:p>
          <a:p>
            <a:pPr marL="0" indent="0">
              <a:buNone/>
            </a:pPr>
            <a:r>
              <a:rPr lang="fr-FR" sz="2400" dirty="0"/>
              <a:t>Poser une perfusion périphérique 18G et vérifier disponibilité du matériel d’intubation.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/>
              <a:t>Justification :</a:t>
            </a:r>
            <a:r>
              <a:rPr lang="fr-FR" sz="2400" dirty="0"/>
              <a:t> </a:t>
            </a:r>
          </a:p>
          <a:p>
            <a:pPr lvl="1" algn="just"/>
            <a:r>
              <a:rPr lang="fr-FR" dirty="0"/>
              <a:t>avant toute PSA, il </a:t>
            </a:r>
            <a:r>
              <a:rPr lang="fr-FR" b="1" dirty="0"/>
              <a:t>faut une voie veineuse fiable </a:t>
            </a:r>
          </a:p>
          <a:p>
            <a:pPr lvl="1"/>
            <a:r>
              <a:rPr lang="fr-FR" dirty="0"/>
              <a:t>et la garantie que le matériel de secours (kit intubation / aspiration) est prêt. 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dirty="0"/>
              <a:t>=&gt; Ceci permet l’administration rapide de médicaments et la gestion d’une complication.  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6603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AA1CAE-7BD7-F818-063A-5218C05EA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/>
              <a:t>Cas clinique 1</a:t>
            </a:r>
            <a:endParaRPr lang="fr-F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71DCEA-FE06-D5C7-6AFC-B8933969E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QCM 2 :Monitoring que l’infirmière doit mettre en place obligatoirement pendant la procédure :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A. Pression artérielle non invasive toutes les 10–15 min uniquement.</a:t>
            </a:r>
          </a:p>
          <a:p>
            <a:pPr marL="0" indent="0">
              <a:buNone/>
            </a:pPr>
            <a:r>
              <a:rPr lang="fr-FR" sz="2400" dirty="0"/>
              <a:t>B. </a:t>
            </a:r>
            <a:r>
              <a:rPr lang="fr-FR" sz="2400" dirty="0" err="1"/>
              <a:t>SpO</a:t>
            </a:r>
            <a:r>
              <a:rPr lang="fr-FR" sz="2400" dirty="0"/>
              <a:t>₂ + ECG + surveillance visuelle intermittente.</a:t>
            </a:r>
          </a:p>
          <a:p>
            <a:pPr marL="0" indent="0">
              <a:buNone/>
            </a:pPr>
            <a:r>
              <a:rPr lang="fr-FR" sz="2400" dirty="0"/>
              <a:t>C. </a:t>
            </a:r>
            <a:r>
              <a:rPr lang="fr-FR" sz="2400" dirty="0" err="1"/>
              <a:t>SpO</a:t>
            </a:r>
            <a:r>
              <a:rPr lang="fr-FR" sz="2400" dirty="0"/>
              <a:t>₂ + ECG + TA non invasive + capnographie continue.</a:t>
            </a:r>
          </a:p>
          <a:p>
            <a:pPr marL="0" indent="0">
              <a:buNone/>
            </a:pPr>
            <a:r>
              <a:rPr lang="fr-FR" sz="2400" dirty="0"/>
              <a:t>D. Mesure de glucose capillaire toutes les 5 min.</a:t>
            </a:r>
          </a:p>
          <a:p>
            <a:pPr marL="0" indent="0">
              <a:buNone/>
            </a:pPr>
            <a:r>
              <a:rPr lang="fr-FR" sz="2400" dirty="0"/>
              <a:t>E. Aucun monitorage si patient jeune.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87532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944426-A247-2941-EB95-0421615D3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/>
              <a:t>Cas clinique 1</a:t>
            </a:r>
            <a:endParaRPr lang="fr-F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63A8DC-3286-CC78-E90E-78114DBE1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Bonne réponse : C.</a:t>
            </a:r>
          </a:p>
          <a:p>
            <a:pPr marL="0" indent="0">
              <a:buNone/>
            </a:pPr>
            <a:r>
              <a:rPr lang="fr-FR" sz="2400" dirty="0" err="1"/>
              <a:t>SpO</a:t>
            </a:r>
            <a:r>
              <a:rPr lang="fr-FR" sz="2400" dirty="0"/>
              <a:t>₂ + ECG + TA non invasive + capnographie continue.</a:t>
            </a:r>
          </a:p>
          <a:p>
            <a:endParaRPr lang="fr-FR" sz="2400" dirty="0"/>
          </a:p>
          <a:p>
            <a:pPr marL="0" indent="0">
              <a:buNone/>
            </a:pPr>
            <a:r>
              <a:rPr lang="fr-FR" sz="2400" b="1" dirty="0"/>
              <a:t>Justification :</a:t>
            </a:r>
            <a:r>
              <a:rPr lang="fr-FR" sz="2400" dirty="0"/>
              <a:t> </a:t>
            </a:r>
          </a:p>
          <a:p>
            <a:pPr lvl="1"/>
            <a:r>
              <a:rPr lang="fr-FR" dirty="0"/>
              <a:t>recommandations récentes (ACEP / ESAB / RCEM) insistent sur capnographie continue + </a:t>
            </a:r>
            <a:r>
              <a:rPr lang="fr-FR" dirty="0" err="1"/>
              <a:t>SpO</a:t>
            </a:r>
            <a:r>
              <a:rPr lang="fr-FR" dirty="0"/>
              <a:t>₂ + TA + ECG pour détection précoce d’hypoventilation et d’hypoxie.  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6756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4A7A64-A2DC-E2BC-854C-ABF38308B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/>
              <a:t>Cas clinique 1</a:t>
            </a:r>
            <a:endParaRPr lang="fr-F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8ED59D-D847-4328-990E-507B2AA04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b="1" dirty="0"/>
              <a:t>QCM 3 :Pendant la sédation, le patient fait une brève apnée et la </a:t>
            </a:r>
            <a:r>
              <a:rPr lang="fr-FR" sz="2400" b="1" dirty="0" err="1"/>
              <a:t>SpO</a:t>
            </a:r>
            <a:r>
              <a:rPr lang="fr-FR" sz="2400" b="1" dirty="0"/>
              <a:t>₂ chute à 88 %. L’infirmière doit, en premier lieu, effectuer :</a:t>
            </a:r>
          </a:p>
          <a:p>
            <a:pPr marL="0" indent="0" algn="just">
              <a:buNone/>
            </a:pPr>
            <a:endParaRPr lang="fr-FR" sz="2400" dirty="0"/>
          </a:p>
          <a:p>
            <a:pPr marL="0" indent="0" algn="just">
              <a:buNone/>
            </a:pPr>
            <a:r>
              <a:rPr lang="fr-FR" sz="2400" dirty="0"/>
              <a:t>A. Appeler immédiatement l’anesthésiste.</a:t>
            </a:r>
          </a:p>
          <a:p>
            <a:pPr marL="0" indent="0" algn="just">
              <a:buNone/>
            </a:pPr>
            <a:r>
              <a:rPr lang="fr-FR" sz="2400" dirty="0"/>
              <a:t>B. Stimuler verbalement et tactilement le patient, et si nécessaire corriger la ventilation (BVM) en aidant la ventilation, tout en demandant au praticien d’arrêter l’injection.</a:t>
            </a:r>
          </a:p>
          <a:p>
            <a:pPr marL="0" indent="0" algn="just">
              <a:buNone/>
            </a:pPr>
            <a:r>
              <a:rPr lang="fr-FR" sz="2400" dirty="0"/>
              <a:t>C. Administrer un bolus d’atropine.</a:t>
            </a:r>
          </a:p>
          <a:p>
            <a:pPr marL="0" indent="0" algn="just">
              <a:buNone/>
            </a:pPr>
            <a:r>
              <a:rPr lang="fr-FR" sz="2400" dirty="0"/>
              <a:t>D. Couper l’oxygène et patienter 2 minutes.</a:t>
            </a:r>
          </a:p>
          <a:p>
            <a:pPr marL="0" indent="0" algn="just">
              <a:buNone/>
            </a:pPr>
            <a:r>
              <a:rPr lang="fr-FR" sz="2400" dirty="0"/>
              <a:t>E. Effectuer une intubation immédiate sans notification.</a:t>
            </a:r>
          </a:p>
          <a:p>
            <a:pPr algn="just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5437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39CFA4-7F39-B716-2B80-B2EAC121E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/>
              <a:t>Cas clinique 1</a:t>
            </a:r>
            <a:endParaRPr lang="fr-F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F07943-AB95-6A63-657D-79C89ACAB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b="1" dirty="0"/>
              <a:t>Bonne réponse : B.</a:t>
            </a:r>
          </a:p>
          <a:p>
            <a:pPr marL="0" indent="0" algn="just">
              <a:buNone/>
            </a:pPr>
            <a:r>
              <a:rPr lang="fr-FR" sz="2400" dirty="0"/>
              <a:t>Stimuler verbalement et tactilement le patient, et si nécessaire corriger la ventilation (BVM) en aidant la ventilation, tout en demandant au praticien d’arrêter l’injection.</a:t>
            </a:r>
          </a:p>
          <a:p>
            <a:pPr algn="just"/>
            <a:endParaRPr lang="fr-FR" sz="2400" dirty="0"/>
          </a:p>
          <a:p>
            <a:pPr marL="0" indent="0" algn="just">
              <a:buNone/>
            </a:pPr>
            <a:r>
              <a:rPr lang="fr-FR" sz="2400" b="1" dirty="0"/>
              <a:t>Justification :</a:t>
            </a:r>
            <a:r>
              <a:rPr lang="fr-FR" sz="2400" dirty="0"/>
              <a:t> </a:t>
            </a:r>
          </a:p>
          <a:p>
            <a:pPr algn="just"/>
            <a:r>
              <a:rPr lang="fr-FR" sz="2400" dirty="0"/>
              <a:t>management initial des événements respiratoires : stimulation, ouvrir/maintenir VAS et fournir ventilation assistée (BVM) si besoin, demander arrêt des sédatifs</a:t>
            </a:r>
          </a:p>
          <a:p>
            <a:pPr algn="just"/>
            <a:r>
              <a:rPr lang="fr-FR" sz="2400" dirty="0"/>
              <a:t>Appeler renfort.</a:t>
            </a:r>
          </a:p>
        </p:txBody>
      </p:sp>
    </p:spTree>
    <p:extLst>
      <p:ext uri="{BB962C8B-B14F-4D97-AF65-F5344CB8AC3E}">
        <p14:creationId xmlns:p14="http://schemas.microsoft.com/office/powerpoint/2010/main" val="15386798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1727</Words>
  <Application>Microsoft Macintosh PowerPoint</Application>
  <PresentationFormat>Grand écran</PresentationFormat>
  <Paragraphs>220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Thème Office</vt:lpstr>
      <vt:lpstr>Sédation procédurale,  Pour qui ? Comment ? </vt:lpstr>
      <vt:lpstr>Objectifs et principes généraux de la sédation procédurale (PSA) en médecine d’urgence </vt:lpstr>
      <vt:lpstr>Cas clinique 1   </vt:lpstr>
      <vt:lpstr>Cas clinique 1</vt:lpstr>
      <vt:lpstr>Cas clinique 1</vt:lpstr>
      <vt:lpstr>Cas clinique 1</vt:lpstr>
      <vt:lpstr>Cas clinique 1</vt:lpstr>
      <vt:lpstr>Cas clinique 1</vt:lpstr>
      <vt:lpstr>Cas clinique 1</vt:lpstr>
      <vt:lpstr>Cas clinique 1</vt:lpstr>
      <vt:lpstr>Cas clinique 1</vt:lpstr>
      <vt:lpstr>Cas clinique 2 </vt:lpstr>
      <vt:lpstr>Cas clinique 2 </vt:lpstr>
      <vt:lpstr>Cas clinique 2 </vt:lpstr>
      <vt:lpstr>Cas clinique 2 </vt:lpstr>
      <vt:lpstr>Cas clinique 2 </vt:lpstr>
      <vt:lpstr>Cas clinique 2 </vt:lpstr>
      <vt:lpstr>Cas clinique 2 </vt:lpstr>
      <vt:lpstr>Cas clinique 2 </vt:lpstr>
      <vt:lpstr>Cas clinique 2 </vt:lpstr>
      <vt:lpstr>Objectifs et principes généraux de la sédation procédurale (PSA) en médecine d’urgence </vt:lpstr>
      <vt:lpstr>Objectifs et principes généraux de la sédation procédurale (PSA) en médecine d’urgence </vt:lpstr>
      <vt:lpstr>Monitoring, équipement et personnel</vt:lpstr>
      <vt:lpstr>Monitoring, équipement et personnel</vt:lpstr>
      <vt:lpstr>Monitoring, équipement et personnel</vt:lpstr>
      <vt:lpstr>Sécurité, documentation et critères de sortie</vt:lpstr>
      <vt:lpstr>Sécurité, documentation et critères de sortie</vt:lpstr>
      <vt:lpstr>Sécurité, documentation et critères de sortie</vt:lpstr>
      <vt:lpstr>Références principales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Tahar Chouihed</dc:creator>
  <cp:lastModifiedBy>Tahar Chouihed</cp:lastModifiedBy>
  <cp:revision>3</cp:revision>
  <dcterms:created xsi:type="dcterms:W3CDTF">2025-09-24T12:27:31Z</dcterms:created>
  <dcterms:modified xsi:type="dcterms:W3CDTF">2025-09-25T07:28:05Z</dcterms:modified>
</cp:coreProperties>
</file>