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17"/>
  </p:notesMasterIdLst>
  <p:sldIdLst>
    <p:sldId id="312" r:id="rId2"/>
    <p:sldId id="322" r:id="rId3"/>
    <p:sldId id="323" r:id="rId4"/>
    <p:sldId id="321" r:id="rId5"/>
    <p:sldId id="298" r:id="rId6"/>
    <p:sldId id="313" r:id="rId7"/>
    <p:sldId id="300" r:id="rId8"/>
    <p:sldId id="262" r:id="rId9"/>
    <p:sldId id="314" r:id="rId10"/>
    <p:sldId id="315" r:id="rId11"/>
    <p:sldId id="316" r:id="rId12"/>
    <p:sldId id="317" r:id="rId13"/>
    <p:sldId id="318" r:id="rId14"/>
    <p:sldId id="319" r:id="rId15"/>
    <p:sldId id="32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360674-3C4D-4D9E-A43B-B7D0C84BDD96}">
  <a:tblStyle styleId="{3C360674-3C4D-4D9E-A43B-B7D0C84BDD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DED6E8-7BEF-4B92-AFD1-A444067F8E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6351FE-3DF6-46B2-BCB2-7296E93AEE1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/>
    <p:restoredTop sz="74559"/>
  </p:normalViewPr>
  <p:slideViewPr>
    <p:cSldViewPr snapToGrid="0">
      <p:cViewPr varScale="1">
        <p:scale>
          <a:sx n="129" d="100"/>
          <a:sy n="129" d="100"/>
        </p:scale>
        <p:origin x="1092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9CDD8-37C1-A448-A8AB-5BF9064B5610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5C3CD6-BF30-C74D-A3E4-0EE4ACCF49AD}">
      <dgm:prSet custT="1"/>
      <dgm:spPr/>
      <dgm:t>
        <a:bodyPr/>
        <a:lstStyle/>
        <a:p>
          <a:pPr rtl="0"/>
          <a:r>
            <a:rPr lang="fr-FR" sz="1800" b="1" i="0" dirty="0"/>
            <a:t>Respiration guidée</a:t>
          </a:r>
          <a:endParaRPr lang="fr-FR" sz="1800" b="1" dirty="0"/>
        </a:p>
      </dgm:t>
    </dgm:pt>
    <dgm:pt modelId="{BD970655-3285-3746-BDD9-583E14FAD0A5}" type="parTrans" cxnId="{400A916A-C68D-804F-BCFC-030D35291F0E}">
      <dgm:prSet/>
      <dgm:spPr/>
      <dgm:t>
        <a:bodyPr/>
        <a:lstStyle/>
        <a:p>
          <a:endParaRPr lang="fr-FR" sz="1800" b="1"/>
        </a:p>
      </dgm:t>
    </dgm:pt>
    <dgm:pt modelId="{27A39FCB-0C0A-A248-83AB-CA93EDCBCDB0}" type="sibTrans" cxnId="{400A916A-C68D-804F-BCFC-030D35291F0E}">
      <dgm:prSet/>
      <dgm:spPr/>
      <dgm:t>
        <a:bodyPr/>
        <a:lstStyle/>
        <a:p>
          <a:endParaRPr lang="fr-FR" sz="1800" b="1"/>
        </a:p>
      </dgm:t>
    </dgm:pt>
    <dgm:pt modelId="{5494B975-0A33-0140-98FF-5D57DA04D642}">
      <dgm:prSet custT="1"/>
      <dgm:spPr/>
      <dgm:t>
        <a:bodyPr/>
        <a:lstStyle/>
        <a:p>
          <a:pPr rtl="0"/>
          <a:r>
            <a:rPr lang="fr-FR" sz="1800" b="1" i="0"/>
            <a:t>Imagerie ressource</a:t>
          </a:r>
          <a:endParaRPr lang="fr-FR" sz="1800" b="1"/>
        </a:p>
      </dgm:t>
    </dgm:pt>
    <dgm:pt modelId="{B9E88BE3-CE40-084C-A755-CAC11C45FDA7}" type="parTrans" cxnId="{E3D17AEA-352C-F240-9D73-0249BAB8E2FC}">
      <dgm:prSet/>
      <dgm:spPr/>
      <dgm:t>
        <a:bodyPr/>
        <a:lstStyle/>
        <a:p>
          <a:endParaRPr lang="fr-FR" sz="1800" b="1"/>
        </a:p>
      </dgm:t>
    </dgm:pt>
    <dgm:pt modelId="{7E3B2BF7-03EE-044D-AE2A-D0DA7881B199}" type="sibTrans" cxnId="{E3D17AEA-352C-F240-9D73-0249BAB8E2FC}">
      <dgm:prSet/>
      <dgm:spPr/>
      <dgm:t>
        <a:bodyPr/>
        <a:lstStyle/>
        <a:p>
          <a:endParaRPr lang="fr-FR" sz="1800" b="1"/>
        </a:p>
      </dgm:t>
    </dgm:pt>
    <dgm:pt modelId="{CB9FB0C8-A0BE-7E47-BD7D-11EDDE83BA90}">
      <dgm:prSet custT="1"/>
      <dgm:spPr/>
      <dgm:t>
        <a:bodyPr/>
        <a:lstStyle/>
        <a:p>
          <a:pPr rtl="0"/>
          <a:r>
            <a:rPr lang="fr-FR" sz="1800" b="1" i="0" dirty="0"/>
            <a:t>Confusion bienveillante</a:t>
          </a:r>
          <a:endParaRPr lang="fr-FR" sz="1800" b="1" dirty="0"/>
        </a:p>
      </dgm:t>
    </dgm:pt>
    <dgm:pt modelId="{3075A081-F169-5844-A32D-0C4387F9DF5A}" type="parTrans" cxnId="{FC91069F-417D-A749-AE3F-00944043DF39}">
      <dgm:prSet/>
      <dgm:spPr/>
      <dgm:t>
        <a:bodyPr/>
        <a:lstStyle/>
        <a:p>
          <a:endParaRPr lang="fr-FR" sz="1800" b="1"/>
        </a:p>
      </dgm:t>
    </dgm:pt>
    <dgm:pt modelId="{4E4E89CE-5A42-5541-BAEA-8750C735164E}" type="sibTrans" cxnId="{FC91069F-417D-A749-AE3F-00944043DF39}">
      <dgm:prSet/>
      <dgm:spPr/>
      <dgm:t>
        <a:bodyPr/>
        <a:lstStyle/>
        <a:p>
          <a:endParaRPr lang="fr-FR" sz="1800" b="1"/>
        </a:p>
      </dgm:t>
    </dgm:pt>
    <dgm:pt modelId="{A4D216F6-8389-C143-AFCB-6E9F3F445F35}" type="pres">
      <dgm:prSet presAssocID="{A799CDD8-37C1-A448-A8AB-5BF9064B5610}" presName="compositeShape" presStyleCnt="0">
        <dgm:presLayoutVars>
          <dgm:chMax val="7"/>
          <dgm:dir/>
          <dgm:resizeHandles val="exact"/>
        </dgm:presLayoutVars>
      </dgm:prSet>
      <dgm:spPr/>
    </dgm:pt>
    <dgm:pt modelId="{90A255F0-3F8D-584B-94C7-BAF24B50885A}" type="pres">
      <dgm:prSet presAssocID="{785C3CD6-BF30-C74D-A3E4-0EE4ACCF49AD}" presName="circ1" presStyleLbl="vennNode1" presStyleIdx="0" presStyleCnt="3"/>
      <dgm:spPr/>
    </dgm:pt>
    <dgm:pt modelId="{BB2E4D9E-14DA-3647-8FC4-78029368B078}" type="pres">
      <dgm:prSet presAssocID="{785C3CD6-BF30-C74D-A3E4-0EE4ACCF49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1D8E15-BA6C-174A-B66E-2516CE2FBA63}" type="pres">
      <dgm:prSet presAssocID="{5494B975-0A33-0140-98FF-5D57DA04D642}" presName="circ2" presStyleLbl="vennNode1" presStyleIdx="1" presStyleCnt="3"/>
      <dgm:spPr/>
    </dgm:pt>
    <dgm:pt modelId="{3F6A1BB2-948E-8241-8D77-8F4531E025D6}" type="pres">
      <dgm:prSet presAssocID="{5494B975-0A33-0140-98FF-5D57DA04D6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3A6C29-FE9B-4140-88EC-79EAB2F7BCC3}" type="pres">
      <dgm:prSet presAssocID="{CB9FB0C8-A0BE-7E47-BD7D-11EDDE83BA90}" presName="circ3" presStyleLbl="vennNode1" presStyleIdx="2" presStyleCnt="3" custScaleX="102465"/>
      <dgm:spPr/>
    </dgm:pt>
    <dgm:pt modelId="{10B3DED6-C648-4F40-AB70-2E520C78C260}" type="pres">
      <dgm:prSet presAssocID="{CB9FB0C8-A0BE-7E47-BD7D-11EDDE83BA9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BE4F13F-C085-C445-B948-9849DBAADD71}" type="presOf" srcId="{CB9FB0C8-A0BE-7E47-BD7D-11EDDE83BA90}" destId="{513A6C29-FE9B-4140-88EC-79EAB2F7BCC3}" srcOrd="0" destOrd="0" presId="urn:microsoft.com/office/officeart/2005/8/layout/venn1"/>
    <dgm:cxn modelId="{400A916A-C68D-804F-BCFC-030D35291F0E}" srcId="{A799CDD8-37C1-A448-A8AB-5BF9064B5610}" destId="{785C3CD6-BF30-C74D-A3E4-0EE4ACCF49AD}" srcOrd="0" destOrd="0" parTransId="{BD970655-3285-3746-BDD9-583E14FAD0A5}" sibTransId="{27A39FCB-0C0A-A248-83AB-CA93EDCBCDB0}"/>
    <dgm:cxn modelId="{7B17BC93-AD9B-1D4A-AB34-5AF6EE413A40}" type="presOf" srcId="{A799CDD8-37C1-A448-A8AB-5BF9064B5610}" destId="{A4D216F6-8389-C143-AFCB-6E9F3F445F35}" srcOrd="0" destOrd="0" presId="urn:microsoft.com/office/officeart/2005/8/layout/venn1"/>
    <dgm:cxn modelId="{211C0C9E-DA8D-B140-B74C-FFD8C89E5D7C}" type="presOf" srcId="{785C3CD6-BF30-C74D-A3E4-0EE4ACCF49AD}" destId="{90A255F0-3F8D-584B-94C7-BAF24B50885A}" srcOrd="0" destOrd="0" presId="urn:microsoft.com/office/officeart/2005/8/layout/venn1"/>
    <dgm:cxn modelId="{FC91069F-417D-A749-AE3F-00944043DF39}" srcId="{A799CDD8-37C1-A448-A8AB-5BF9064B5610}" destId="{CB9FB0C8-A0BE-7E47-BD7D-11EDDE83BA90}" srcOrd="2" destOrd="0" parTransId="{3075A081-F169-5844-A32D-0C4387F9DF5A}" sibTransId="{4E4E89CE-5A42-5541-BAEA-8750C735164E}"/>
    <dgm:cxn modelId="{4CACB7AA-4724-9C4F-88F7-51A2D83C3DD3}" type="presOf" srcId="{5494B975-0A33-0140-98FF-5D57DA04D642}" destId="{491D8E15-BA6C-174A-B66E-2516CE2FBA63}" srcOrd="0" destOrd="0" presId="urn:microsoft.com/office/officeart/2005/8/layout/venn1"/>
    <dgm:cxn modelId="{AEA8FFC1-68B7-C84E-BE04-71A6C0E2177B}" type="presOf" srcId="{CB9FB0C8-A0BE-7E47-BD7D-11EDDE83BA90}" destId="{10B3DED6-C648-4F40-AB70-2E520C78C260}" srcOrd="1" destOrd="0" presId="urn:microsoft.com/office/officeart/2005/8/layout/venn1"/>
    <dgm:cxn modelId="{52F4BED0-DF69-2A4E-B272-69262F3E828D}" type="presOf" srcId="{5494B975-0A33-0140-98FF-5D57DA04D642}" destId="{3F6A1BB2-948E-8241-8D77-8F4531E025D6}" srcOrd="1" destOrd="0" presId="urn:microsoft.com/office/officeart/2005/8/layout/venn1"/>
    <dgm:cxn modelId="{E3D17AEA-352C-F240-9D73-0249BAB8E2FC}" srcId="{A799CDD8-37C1-A448-A8AB-5BF9064B5610}" destId="{5494B975-0A33-0140-98FF-5D57DA04D642}" srcOrd="1" destOrd="0" parTransId="{B9E88BE3-CE40-084C-A755-CAC11C45FDA7}" sibTransId="{7E3B2BF7-03EE-044D-AE2A-D0DA7881B199}"/>
    <dgm:cxn modelId="{28252BFB-BCA6-8B49-903D-797EAA3A0CF9}" type="presOf" srcId="{785C3CD6-BF30-C74D-A3E4-0EE4ACCF49AD}" destId="{BB2E4D9E-14DA-3647-8FC4-78029368B078}" srcOrd="1" destOrd="0" presId="urn:microsoft.com/office/officeart/2005/8/layout/venn1"/>
    <dgm:cxn modelId="{1DBEDF0E-E202-934F-9A31-DF414105BDF1}" type="presParOf" srcId="{A4D216F6-8389-C143-AFCB-6E9F3F445F35}" destId="{90A255F0-3F8D-584B-94C7-BAF24B50885A}" srcOrd="0" destOrd="0" presId="urn:microsoft.com/office/officeart/2005/8/layout/venn1"/>
    <dgm:cxn modelId="{FDE216B0-64C5-8F40-8900-C69E91306D34}" type="presParOf" srcId="{A4D216F6-8389-C143-AFCB-6E9F3F445F35}" destId="{BB2E4D9E-14DA-3647-8FC4-78029368B078}" srcOrd="1" destOrd="0" presId="urn:microsoft.com/office/officeart/2005/8/layout/venn1"/>
    <dgm:cxn modelId="{343FAA99-61FC-8E4F-A43F-57A6E3AAF3A8}" type="presParOf" srcId="{A4D216F6-8389-C143-AFCB-6E9F3F445F35}" destId="{491D8E15-BA6C-174A-B66E-2516CE2FBA63}" srcOrd="2" destOrd="0" presId="urn:microsoft.com/office/officeart/2005/8/layout/venn1"/>
    <dgm:cxn modelId="{0279FF1F-C03A-CB40-B910-D5FAB300CC68}" type="presParOf" srcId="{A4D216F6-8389-C143-AFCB-6E9F3F445F35}" destId="{3F6A1BB2-948E-8241-8D77-8F4531E025D6}" srcOrd="3" destOrd="0" presId="urn:microsoft.com/office/officeart/2005/8/layout/venn1"/>
    <dgm:cxn modelId="{BED176FF-6C58-AC44-96D2-B26420521FF3}" type="presParOf" srcId="{A4D216F6-8389-C143-AFCB-6E9F3F445F35}" destId="{513A6C29-FE9B-4140-88EC-79EAB2F7BCC3}" srcOrd="4" destOrd="0" presId="urn:microsoft.com/office/officeart/2005/8/layout/venn1"/>
    <dgm:cxn modelId="{389F7EF9-3947-B34F-A603-3B4243411160}" type="presParOf" srcId="{A4D216F6-8389-C143-AFCB-6E9F3F445F35}" destId="{10B3DED6-C648-4F40-AB70-2E520C78C26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255F0-3F8D-584B-94C7-BAF24B50885A}">
      <dsp:nvSpPr>
        <dsp:cNvPr id="0" name=""/>
        <dsp:cNvSpPr/>
      </dsp:nvSpPr>
      <dsp:spPr>
        <a:xfrm>
          <a:off x="2061517" y="44830"/>
          <a:ext cx="2151888" cy="215188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kern="1200" dirty="0"/>
            <a:t>Respiration guidée</a:t>
          </a:r>
          <a:endParaRPr lang="fr-FR" sz="1800" b="1" kern="1200" dirty="0"/>
        </a:p>
      </dsp:txBody>
      <dsp:txXfrm>
        <a:off x="2348435" y="421411"/>
        <a:ext cx="1578051" cy="968349"/>
      </dsp:txXfrm>
    </dsp:sp>
    <dsp:sp modelId="{491D8E15-BA6C-174A-B66E-2516CE2FBA63}">
      <dsp:nvSpPr>
        <dsp:cNvPr id="0" name=""/>
        <dsp:cNvSpPr/>
      </dsp:nvSpPr>
      <dsp:spPr>
        <a:xfrm>
          <a:off x="2837989" y="1389761"/>
          <a:ext cx="2151888" cy="215188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kern="1200"/>
            <a:t>Imagerie ressource</a:t>
          </a:r>
          <a:endParaRPr lang="fr-FR" sz="1800" b="1" kern="1200"/>
        </a:p>
      </dsp:txBody>
      <dsp:txXfrm>
        <a:off x="3496109" y="1945665"/>
        <a:ext cx="1291132" cy="1183538"/>
      </dsp:txXfrm>
    </dsp:sp>
    <dsp:sp modelId="{513A6C29-FE9B-4140-88EC-79EAB2F7BCC3}">
      <dsp:nvSpPr>
        <dsp:cNvPr id="0" name=""/>
        <dsp:cNvSpPr/>
      </dsp:nvSpPr>
      <dsp:spPr>
        <a:xfrm>
          <a:off x="1258522" y="1389761"/>
          <a:ext cx="2204932" cy="215188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kern="1200" dirty="0"/>
            <a:t>Confusion bienveillante</a:t>
          </a:r>
          <a:endParaRPr lang="fr-FR" sz="1800" b="1" kern="1200" dirty="0"/>
        </a:p>
      </dsp:txBody>
      <dsp:txXfrm>
        <a:off x="1466153" y="1945665"/>
        <a:ext cx="1322959" cy="118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3439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34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7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662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752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32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06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6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80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solidFill>
                <a:srgbClr val="353535"/>
              </a:solidFill>
              <a:effectLst/>
              <a:latin typeface="AppleSystemUIFont"/>
              <a:ea typeface="MS Mincho" panose="02020609040205080304" pitchFamily="49" charset="-128"/>
              <a:cs typeface="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193948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03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22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12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84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189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8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821325" y="2423475"/>
            <a:ext cx="46095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AndesNeue Alt 3 Bold" panose="000008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6375094" y="999576"/>
            <a:ext cx="2055733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xx</a:t>
            </a:r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3821325" y="3214526"/>
            <a:ext cx="4609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08475"/>
            <a:ext cx="41139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>
                <a:latin typeface="AndesNeue Alt 3 Bold" panose="000008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159225"/>
            <a:ext cx="4113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362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20000" y="63545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720000" y="1751700"/>
            <a:ext cx="4121700" cy="21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latin typeface="AndesNeue Alt 3 Book" panose="00000500000000000000" pitchFamily="2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1"/>
          </p:nvPr>
        </p:nvSpPr>
        <p:spPr>
          <a:xfrm>
            <a:off x="1275625" y="2819991"/>
            <a:ext cx="19944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2"/>
          </p:nvPr>
        </p:nvSpPr>
        <p:spPr>
          <a:xfrm>
            <a:off x="3574824" y="2819991"/>
            <a:ext cx="19944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3"/>
          </p:nvPr>
        </p:nvSpPr>
        <p:spPr>
          <a:xfrm>
            <a:off x="5874028" y="2819991"/>
            <a:ext cx="19944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4"/>
          </p:nvPr>
        </p:nvSpPr>
        <p:spPr>
          <a:xfrm>
            <a:off x="1275625" y="2451289"/>
            <a:ext cx="1994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5"/>
          </p:nvPr>
        </p:nvSpPr>
        <p:spPr>
          <a:xfrm>
            <a:off x="3574827" y="2451289"/>
            <a:ext cx="1994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6"/>
          </p:nvPr>
        </p:nvSpPr>
        <p:spPr>
          <a:xfrm>
            <a:off x="5874036" y="2451289"/>
            <a:ext cx="1994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 dirty="0"/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1"/>
          </p:nvPr>
        </p:nvSpPr>
        <p:spPr>
          <a:xfrm>
            <a:off x="1071300" y="1978025"/>
            <a:ext cx="19782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2"/>
          </p:nvPr>
        </p:nvSpPr>
        <p:spPr>
          <a:xfrm>
            <a:off x="3582900" y="1978025"/>
            <a:ext cx="19782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3"/>
          </p:nvPr>
        </p:nvSpPr>
        <p:spPr>
          <a:xfrm>
            <a:off x="1071300" y="3603888"/>
            <a:ext cx="19782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5" name="Google Shape;225;p27"/>
          <p:cNvSpPr txBox="1">
            <a:spLocks noGrp="1"/>
          </p:cNvSpPr>
          <p:nvPr>
            <p:ph type="subTitle" idx="4"/>
          </p:nvPr>
        </p:nvSpPr>
        <p:spPr>
          <a:xfrm>
            <a:off x="3582900" y="3603888"/>
            <a:ext cx="19782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5"/>
          </p:nvPr>
        </p:nvSpPr>
        <p:spPr>
          <a:xfrm>
            <a:off x="6094500" y="1978025"/>
            <a:ext cx="19782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6"/>
          </p:nvPr>
        </p:nvSpPr>
        <p:spPr>
          <a:xfrm>
            <a:off x="6094500" y="3603888"/>
            <a:ext cx="19782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7"/>
          </p:nvPr>
        </p:nvSpPr>
        <p:spPr>
          <a:xfrm>
            <a:off x="1071302" y="1637824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8"/>
          </p:nvPr>
        </p:nvSpPr>
        <p:spPr>
          <a:xfrm>
            <a:off x="3582900" y="1637824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9"/>
          </p:nvPr>
        </p:nvSpPr>
        <p:spPr>
          <a:xfrm>
            <a:off x="6094498" y="1637824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13"/>
          </p:nvPr>
        </p:nvSpPr>
        <p:spPr>
          <a:xfrm>
            <a:off x="1071302" y="3263663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14"/>
          </p:nvPr>
        </p:nvSpPr>
        <p:spPr>
          <a:xfrm>
            <a:off x="3582900" y="3263663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5"/>
          </p:nvPr>
        </p:nvSpPr>
        <p:spPr>
          <a:xfrm>
            <a:off x="6094498" y="3263663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 hasCustomPrompt="1"/>
          </p:nvPr>
        </p:nvSpPr>
        <p:spPr>
          <a:xfrm>
            <a:off x="713225" y="638350"/>
            <a:ext cx="40563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bg2"/>
                </a:solidFill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1"/>
          </p:nvPr>
        </p:nvSpPr>
        <p:spPr>
          <a:xfrm>
            <a:off x="713225" y="1311342"/>
            <a:ext cx="4056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42" name="Google Shape;242;p28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37962"/>
            <a:ext cx="40563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3"/>
          </p:nvPr>
        </p:nvSpPr>
        <p:spPr>
          <a:xfrm>
            <a:off x="713225" y="2710975"/>
            <a:ext cx="4056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44" name="Google Shape;244;p28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37549"/>
            <a:ext cx="40563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bg2"/>
                </a:solidFill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5" name="Google Shape;245;p28"/>
          <p:cNvSpPr txBox="1">
            <a:spLocks noGrp="1"/>
          </p:cNvSpPr>
          <p:nvPr>
            <p:ph type="subTitle" idx="5"/>
          </p:nvPr>
        </p:nvSpPr>
        <p:spPr>
          <a:xfrm>
            <a:off x="713225" y="4110573"/>
            <a:ext cx="4056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1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E143CD5-ACD1-4852-10FA-08832A7E82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659473"/>
            <a:ext cx="9144000" cy="48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3309A9-5659-7F89-613C-025D706276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"/>
            <a:ext cx="9144000" cy="524127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7E5E8830-5D56-41C7-E1D2-BC55E5DF1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57230" y="4723073"/>
            <a:ext cx="861744" cy="337623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95B17135-6F10-1800-B57F-13804E91B8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26558" y="4778919"/>
            <a:ext cx="1339643" cy="232030"/>
          </a:xfrm>
          <a:prstGeom prst="rect">
            <a:avLst/>
          </a:prstGeom>
        </p:spPr>
      </p:pic>
      <p:sp>
        <p:nvSpPr>
          <p:cNvPr id="13" name="Espace réservé du titre 12">
            <a:extLst>
              <a:ext uri="{FF2B5EF4-FFF2-40B4-BE49-F238E27FC236}">
                <a16:creationId xmlns:a16="http://schemas.microsoft.com/office/drawing/2014/main" id="{A7EC4FC6-ADF4-39E4-E8CF-EA3DB15C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574625"/>
            <a:ext cx="7717500" cy="524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4D61241-E8FA-C77C-0B1F-65A6BBDF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149251"/>
            <a:ext cx="7717550" cy="348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42FB621-91CB-2261-DF9B-AD9385DB7DD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4632325"/>
            <a:ext cx="91440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4FBB416-E1FF-87FA-8C22-73F2961C20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9391" y="4761222"/>
            <a:ext cx="45808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fr-FR" sz="1200" kern="1200" dirty="0">
                <a:solidFill>
                  <a:schemeClr val="tx1"/>
                </a:solidFill>
                <a:latin typeface="AndesNeue Alt 3 Medium"/>
                <a:ea typeface="+mn-ea"/>
                <a:cs typeface="+mn-cs"/>
              </a:rPr>
              <a:t>25 septembre 2025 </a:t>
            </a:r>
            <a:r>
              <a:rPr lang="fr-FR" sz="1200" kern="1200" dirty="0">
                <a:solidFill>
                  <a:srgbClr val="EB5C5C"/>
                </a:solidFill>
                <a:latin typeface="AndesNeue Alt 3 Medium"/>
                <a:ea typeface="+mn-ea"/>
                <a:cs typeface="+mn-cs"/>
              </a:rPr>
              <a:t>•</a:t>
            </a:r>
            <a:r>
              <a:rPr lang="fr-FR" sz="1200" kern="1200" dirty="0">
                <a:solidFill>
                  <a:prstClr val="black"/>
                </a:solidFill>
                <a:latin typeface="AndesNeue Alt 3 Medium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latin typeface="AndesNeue Alt 3 Medium"/>
                <a:ea typeface="+mn-ea"/>
                <a:cs typeface="+mn-cs"/>
              </a:rPr>
              <a:t>Nancy (54)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8" r:id="rId3"/>
    <p:sldLayoutId id="2147483671" r:id="rId4"/>
    <p:sldLayoutId id="2147483673" r:id="rId5"/>
    <p:sldLayoutId id="2147483674" r:id="rId6"/>
    <p:sldLayoutId id="2147483677" r:id="rId7"/>
    <p:sldLayoutId id="2147483678" r:id="rId8"/>
    <p:sldLayoutId id="2147483679" r:id="rId9"/>
    <p:sldLayoutId id="214748369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fr-FR" sz="2400" b="0" i="0" u="none" strike="noStrike" cap="none" dirty="0" smtClean="0">
          <a:solidFill>
            <a:schemeClr val="tx1"/>
          </a:solidFill>
          <a:latin typeface="+mj-lt"/>
          <a:ea typeface="AndesNeue Alt 3 Bold" panose="00000800000000000000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dirty="0">
          <a:solidFill>
            <a:schemeClr val="tx1"/>
          </a:solidFill>
          <a:latin typeface="AndesNeue Alt 3 Book" panose="00000500000000000000" pitchFamily="2" charset="0"/>
          <a:ea typeface="AndesNeue Alt 3 Book" panose="00000500000000000000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ctrTitle"/>
          </p:nvPr>
        </p:nvSpPr>
        <p:spPr>
          <a:xfrm>
            <a:off x="713225" y="1508475"/>
            <a:ext cx="768759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Autres stratégies de contrôle de la douleur, sous utilisées ?</a:t>
            </a:r>
            <a:endParaRPr dirty="0"/>
          </a:p>
        </p:txBody>
      </p:sp>
      <p:sp>
        <p:nvSpPr>
          <p:cNvPr id="307" name="Google Shape;307;p37"/>
          <p:cNvSpPr txBox="1">
            <a:spLocks noGrp="1"/>
          </p:cNvSpPr>
          <p:nvPr>
            <p:ph type="subTitle" idx="1"/>
          </p:nvPr>
        </p:nvSpPr>
        <p:spPr>
          <a:xfrm>
            <a:off x="713224" y="3159225"/>
            <a:ext cx="5195963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2800" dirty="0"/>
              <a:t>Christine </a:t>
            </a:r>
            <a:r>
              <a:rPr lang="fr-FR" sz="2800" dirty="0" err="1"/>
              <a:t>Eichert</a:t>
            </a:r>
            <a:r>
              <a:rPr lang="fr-FR" sz="2800" dirty="0"/>
              <a:t> </a:t>
            </a:r>
            <a:r>
              <a:rPr lang="fr-FR" sz="2800" dirty="0">
                <a:solidFill>
                  <a:schemeClr val="tx1"/>
                </a:solidFill>
              </a:rPr>
              <a:t>•</a:t>
            </a:r>
            <a:r>
              <a:rPr lang="fr-FR" sz="2800" dirty="0"/>
              <a:t> Strasbourg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545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30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512525505"/>
              </p:ext>
            </p:extLst>
          </p:nvPr>
        </p:nvGraphicFramePr>
        <p:xfrm>
          <a:off x="1696720" y="1066801"/>
          <a:ext cx="6248400" cy="358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895262" y="590377"/>
            <a:ext cx="770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lang="fr-FR" sz="2400" b="0" i="0" u="none" strike="noStrike" cap="none">
                <a:solidFill>
                  <a:schemeClr val="tx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b="1" dirty="0">
                <a:solidFill>
                  <a:schemeClr val="accent1"/>
                </a:solidFill>
                <a:latin typeface="+mj-lt"/>
              </a:rPr>
              <a:t>Boîte à outils du soignant </a:t>
            </a:r>
          </a:p>
        </p:txBody>
      </p:sp>
    </p:spTree>
    <p:extLst>
      <p:ext uri="{BB962C8B-B14F-4D97-AF65-F5344CB8AC3E}">
        <p14:creationId xmlns:p14="http://schemas.microsoft.com/office/powerpoint/2010/main" val="80074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5806" y="608696"/>
            <a:ext cx="7704000" cy="572700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+mj-lt"/>
              </a:rPr>
              <a:t>Boite à outils du soignant 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36671" y="3495017"/>
            <a:ext cx="8473743" cy="871526"/>
          </a:xfrm>
        </p:spPr>
        <p:txBody>
          <a:bodyPr/>
          <a:lstStyle/>
          <a:p>
            <a:pPr algn="l"/>
            <a:r>
              <a:rPr lang="fr-FR" sz="2000" b="1" dirty="0">
                <a:solidFill>
                  <a:schemeClr val="accent1"/>
                </a:solidFill>
              </a:rPr>
              <a:t>Tips : voix basse, respiration synchronisée, utiliser les mots </a:t>
            </a:r>
            <a:r>
              <a:rPr lang="fr-FR" sz="2000" b="1">
                <a:solidFill>
                  <a:schemeClr val="accent1"/>
                </a:solidFill>
              </a:rPr>
              <a:t>du patient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4"/>
          </p:nvPr>
        </p:nvSpPr>
        <p:spPr>
          <a:xfrm>
            <a:off x="425504" y="2022638"/>
            <a:ext cx="2313228" cy="75725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Congruence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5"/>
          </p:nvPr>
        </p:nvSpPr>
        <p:spPr>
          <a:xfrm>
            <a:off x="3050042" y="2443858"/>
            <a:ext cx="2935848" cy="488400"/>
          </a:xfrm>
        </p:spPr>
        <p:txBody>
          <a:bodyPr/>
          <a:lstStyle/>
          <a:p>
            <a:r>
              <a:rPr lang="fr-FR" dirty="0"/>
              <a:t>Communication positive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6"/>
          </p:nvPr>
        </p:nvSpPr>
        <p:spPr>
          <a:xfrm>
            <a:off x="5985890" y="2450425"/>
            <a:ext cx="2924524" cy="488400"/>
          </a:xfrm>
        </p:spPr>
        <p:txBody>
          <a:bodyPr/>
          <a:lstStyle/>
          <a:p>
            <a:r>
              <a:rPr lang="fr-FR" dirty="0"/>
              <a:t>Langage orienté solution</a:t>
            </a:r>
          </a:p>
        </p:txBody>
      </p:sp>
    </p:spTree>
    <p:extLst>
      <p:ext uri="{BB962C8B-B14F-4D97-AF65-F5344CB8AC3E}">
        <p14:creationId xmlns:p14="http://schemas.microsoft.com/office/powerpoint/2010/main" val="28251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753626" y="497836"/>
            <a:ext cx="7704000" cy="572700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+mj-lt"/>
              </a:rPr>
              <a:t>Les obstacles à l’hypnose</a:t>
            </a:r>
          </a:p>
        </p:txBody>
      </p:sp>
      <p:sp>
        <p:nvSpPr>
          <p:cNvPr id="16" name="Sous-titre 15"/>
          <p:cNvSpPr>
            <a:spLocks noGrp="1"/>
          </p:cNvSpPr>
          <p:nvPr>
            <p:ph type="subTitle" idx="7"/>
          </p:nvPr>
        </p:nvSpPr>
        <p:spPr>
          <a:xfrm>
            <a:off x="3375762" y="1502419"/>
            <a:ext cx="1978200" cy="492600"/>
          </a:xfrm>
        </p:spPr>
        <p:txBody>
          <a:bodyPr/>
          <a:lstStyle/>
          <a:p>
            <a:r>
              <a:rPr lang="fr-FR" dirty="0"/>
              <a:t>Temps</a:t>
            </a:r>
          </a:p>
        </p:txBody>
      </p:sp>
      <p:sp>
        <p:nvSpPr>
          <p:cNvPr id="17" name="Sous-titre 16"/>
          <p:cNvSpPr>
            <a:spLocks noGrp="1"/>
          </p:cNvSpPr>
          <p:nvPr>
            <p:ph type="subTitle" idx="8"/>
          </p:nvPr>
        </p:nvSpPr>
        <p:spPr>
          <a:xfrm>
            <a:off x="268585" y="1944548"/>
            <a:ext cx="1978200" cy="492600"/>
          </a:xfrm>
        </p:spPr>
        <p:txBody>
          <a:bodyPr/>
          <a:lstStyle/>
          <a:p>
            <a:r>
              <a:rPr lang="fr-FR" dirty="0"/>
              <a:t>Formation</a:t>
            </a:r>
          </a:p>
        </p:txBody>
      </p:sp>
      <p:sp>
        <p:nvSpPr>
          <p:cNvPr id="18" name="Sous-titre 17"/>
          <p:cNvSpPr>
            <a:spLocks noGrp="1"/>
          </p:cNvSpPr>
          <p:nvPr>
            <p:ph type="subTitle" idx="9"/>
          </p:nvPr>
        </p:nvSpPr>
        <p:spPr>
          <a:xfrm>
            <a:off x="6758669" y="1929075"/>
            <a:ext cx="1978200" cy="492600"/>
          </a:xfrm>
        </p:spPr>
        <p:txBody>
          <a:bodyPr/>
          <a:lstStyle/>
          <a:p>
            <a:r>
              <a:rPr lang="fr-FR" dirty="0"/>
              <a:t>Manipulation</a:t>
            </a:r>
          </a:p>
        </p:txBody>
      </p:sp>
      <p:sp>
        <p:nvSpPr>
          <p:cNvPr id="19" name="Sous-titre 18"/>
          <p:cNvSpPr>
            <a:spLocks noGrp="1"/>
          </p:cNvSpPr>
          <p:nvPr>
            <p:ph type="subTitle" idx="13"/>
          </p:nvPr>
        </p:nvSpPr>
        <p:spPr>
          <a:xfrm>
            <a:off x="1397562" y="3636464"/>
            <a:ext cx="1978200" cy="492600"/>
          </a:xfrm>
        </p:spPr>
        <p:txBody>
          <a:bodyPr/>
          <a:lstStyle/>
          <a:p>
            <a:r>
              <a:rPr lang="fr-FR" dirty="0"/>
              <a:t>Scepticisme</a:t>
            </a:r>
          </a:p>
        </p:txBody>
      </p:sp>
      <p:sp>
        <p:nvSpPr>
          <p:cNvPr id="20" name="Sous-titre 19"/>
          <p:cNvSpPr>
            <a:spLocks noGrp="1"/>
          </p:cNvSpPr>
          <p:nvPr>
            <p:ph type="subTitle" idx="14"/>
          </p:nvPr>
        </p:nvSpPr>
        <p:spPr>
          <a:xfrm>
            <a:off x="4907312" y="2774073"/>
            <a:ext cx="1978200" cy="492600"/>
          </a:xfrm>
        </p:spPr>
        <p:txBody>
          <a:bodyPr/>
          <a:lstStyle/>
          <a:p>
            <a:r>
              <a:rPr lang="fr-FR" dirty="0"/>
              <a:t>Regard des autres</a:t>
            </a:r>
          </a:p>
        </p:txBody>
      </p:sp>
      <p:sp>
        <p:nvSpPr>
          <p:cNvPr id="21" name="Sous-titre 20"/>
          <p:cNvSpPr>
            <a:spLocks noGrp="1"/>
          </p:cNvSpPr>
          <p:nvPr>
            <p:ph type="subTitle" idx="15"/>
          </p:nvPr>
        </p:nvSpPr>
        <p:spPr>
          <a:xfrm>
            <a:off x="5896412" y="3881116"/>
            <a:ext cx="1978200" cy="492600"/>
          </a:xfrm>
        </p:spPr>
        <p:txBody>
          <a:bodyPr/>
          <a:lstStyle/>
          <a:p>
            <a:r>
              <a:rPr lang="fr-FR" dirty="0"/>
              <a:t>Manque de confiance</a:t>
            </a:r>
          </a:p>
        </p:txBody>
      </p:sp>
      <p:sp>
        <p:nvSpPr>
          <p:cNvPr id="10" name="Sous-titre 17"/>
          <p:cNvSpPr>
            <a:spLocks noGrp="1"/>
          </p:cNvSpPr>
          <p:nvPr>
            <p:ph type="subTitle" idx="9"/>
          </p:nvPr>
        </p:nvSpPr>
        <p:spPr>
          <a:xfrm>
            <a:off x="2053165" y="2724462"/>
            <a:ext cx="1978200" cy="492600"/>
          </a:xfrm>
        </p:spPr>
        <p:txBody>
          <a:bodyPr/>
          <a:lstStyle/>
          <a:p>
            <a:r>
              <a:rPr lang="fr-FR" dirty="0"/>
              <a:t>Limites et précautions</a:t>
            </a:r>
          </a:p>
        </p:txBody>
      </p:sp>
    </p:spTree>
    <p:extLst>
      <p:ext uri="{BB962C8B-B14F-4D97-AF65-F5344CB8AC3E}">
        <p14:creationId xmlns:p14="http://schemas.microsoft.com/office/powerpoint/2010/main" val="8600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985" y="533300"/>
            <a:ext cx="7704000" cy="572700"/>
          </a:xfrm>
        </p:spPr>
        <p:txBody>
          <a:bodyPr/>
          <a:lstStyle/>
          <a:p>
            <a:r>
              <a:rPr lang="fr-FR" b="1" dirty="0">
                <a:solidFill>
                  <a:srgbClr val="EB5C5C"/>
                </a:solidFill>
                <a:latin typeface="+mj-lt"/>
              </a:rPr>
              <a:t>Les bénéfices pour le soignant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7"/>
          </p:nvPr>
        </p:nvSpPr>
        <p:spPr>
          <a:xfrm>
            <a:off x="128173" y="1637824"/>
            <a:ext cx="2921329" cy="492600"/>
          </a:xfrm>
        </p:spPr>
        <p:txBody>
          <a:bodyPr/>
          <a:lstStyle/>
          <a:p>
            <a:r>
              <a:rPr lang="fr-FR" dirty="0"/>
              <a:t>Moins de stress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8"/>
          </p:nvPr>
        </p:nvSpPr>
        <p:spPr>
          <a:xfrm>
            <a:off x="3198380" y="1637824"/>
            <a:ext cx="2324724" cy="492600"/>
          </a:xfrm>
        </p:spPr>
        <p:txBody>
          <a:bodyPr/>
          <a:lstStyle/>
          <a:p>
            <a:r>
              <a:rPr lang="fr-FR" dirty="0"/>
              <a:t>Gestes facilités</a:t>
            </a:r>
          </a:p>
        </p:txBody>
      </p:sp>
      <p:sp>
        <p:nvSpPr>
          <p:cNvPr id="11" name="Sous-titre 10"/>
          <p:cNvSpPr>
            <a:spLocks noGrp="1"/>
          </p:cNvSpPr>
          <p:nvPr>
            <p:ph type="subTitle" idx="9"/>
          </p:nvPr>
        </p:nvSpPr>
        <p:spPr>
          <a:xfrm>
            <a:off x="5675021" y="1637824"/>
            <a:ext cx="3157285" cy="492600"/>
          </a:xfrm>
        </p:spPr>
        <p:txBody>
          <a:bodyPr/>
          <a:lstStyle/>
          <a:p>
            <a:r>
              <a:rPr lang="fr-FR" dirty="0"/>
              <a:t>Alliance plus rapide</a:t>
            </a:r>
          </a:p>
        </p:txBody>
      </p:sp>
      <p:sp>
        <p:nvSpPr>
          <p:cNvPr id="12" name="Sous-titre 11"/>
          <p:cNvSpPr>
            <a:spLocks noGrp="1"/>
          </p:cNvSpPr>
          <p:nvPr>
            <p:ph type="subTitle" idx="13"/>
          </p:nvPr>
        </p:nvSpPr>
        <p:spPr>
          <a:xfrm>
            <a:off x="3198380" y="3146339"/>
            <a:ext cx="2536809" cy="492600"/>
          </a:xfrm>
        </p:spPr>
        <p:txBody>
          <a:bodyPr/>
          <a:lstStyle/>
          <a:p>
            <a:r>
              <a:rPr lang="fr-FR" dirty="0"/>
              <a:t>Satisfaction </a:t>
            </a:r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fr-FR" dirty="0"/>
          </a:p>
        </p:txBody>
      </p:sp>
      <p:sp>
        <p:nvSpPr>
          <p:cNvPr id="13" name="Sous-titre 12"/>
          <p:cNvSpPr>
            <a:spLocks noGrp="1"/>
          </p:cNvSpPr>
          <p:nvPr>
            <p:ph type="subTitle" idx="14"/>
          </p:nvPr>
        </p:nvSpPr>
        <p:spPr>
          <a:xfrm>
            <a:off x="0" y="2772714"/>
            <a:ext cx="3402418" cy="960249"/>
          </a:xfrm>
        </p:spPr>
        <p:txBody>
          <a:bodyPr/>
          <a:lstStyle/>
          <a:p>
            <a:r>
              <a:rPr lang="fr-FR" dirty="0"/>
              <a:t>Favorise la </a:t>
            </a:r>
          </a:p>
          <a:p>
            <a:r>
              <a:rPr lang="fr-FR" dirty="0"/>
              <a:t>cohésion d’équipe</a:t>
            </a:r>
          </a:p>
        </p:txBody>
      </p:sp>
      <p:sp>
        <p:nvSpPr>
          <p:cNvPr id="14" name="Sous-titre 13"/>
          <p:cNvSpPr>
            <a:spLocks noGrp="1"/>
          </p:cNvSpPr>
          <p:nvPr>
            <p:ph type="subTitle" idx="15"/>
          </p:nvPr>
        </p:nvSpPr>
        <p:spPr>
          <a:xfrm>
            <a:off x="6260176" y="3052315"/>
            <a:ext cx="2166809" cy="680648"/>
          </a:xfrm>
        </p:spPr>
        <p:txBody>
          <a:bodyPr/>
          <a:lstStyle/>
          <a:p>
            <a:r>
              <a:rPr lang="fr-FR" dirty="0"/>
              <a:t>Protection du </a:t>
            </a:r>
            <a:r>
              <a:rPr lang="fr-FR" dirty="0" err="1"/>
              <a:t>burn</a:t>
            </a:r>
            <a:r>
              <a:rPr lang="fr-FR" dirty="0"/>
              <a:t> out</a:t>
            </a:r>
          </a:p>
        </p:txBody>
      </p:sp>
    </p:spTree>
    <p:extLst>
      <p:ext uri="{BB962C8B-B14F-4D97-AF65-F5344CB8AC3E}">
        <p14:creationId xmlns:p14="http://schemas.microsoft.com/office/powerpoint/2010/main" val="358208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713225" y="1616955"/>
            <a:ext cx="7874386" cy="768900"/>
          </a:xfrm>
        </p:spPr>
        <p:txBody>
          <a:bodyPr/>
          <a:lstStyle/>
          <a:p>
            <a:pPr algn="ctr"/>
            <a:r>
              <a:rPr lang="fr-FR" sz="2200" b="1" dirty="0">
                <a:solidFill>
                  <a:schemeClr val="tx1"/>
                </a:solidFill>
                <a:latin typeface="+mj-lt"/>
              </a:rPr>
              <a:t>Déjà présente dans nos gestes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 idx="2"/>
          </p:nvPr>
        </p:nvSpPr>
        <p:spPr>
          <a:xfrm>
            <a:off x="794504" y="2519193"/>
            <a:ext cx="7638296" cy="768900"/>
          </a:xfrm>
        </p:spPr>
        <p:txBody>
          <a:bodyPr/>
          <a:lstStyle/>
          <a:p>
            <a:pPr algn="ctr"/>
            <a:r>
              <a:rPr lang="fr-FR" sz="2200" b="1" dirty="0">
                <a:solidFill>
                  <a:srgbClr val="75103D"/>
                </a:solidFill>
                <a:latin typeface="+mn-lt"/>
              </a:rPr>
              <a:t>Accessible, rapide, efficace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 idx="4"/>
          </p:nvPr>
        </p:nvSpPr>
        <p:spPr>
          <a:xfrm>
            <a:off x="713224" y="3437549"/>
            <a:ext cx="7800856" cy="768900"/>
          </a:xfrm>
        </p:spPr>
        <p:txBody>
          <a:bodyPr/>
          <a:lstStyle/>
          <a:p>
            <a:pPr algn="ctr"/>
            <a:r>
              <a:rPr lang="fr-FR" sz="2200" b="1" dirty="0">
                <a:solidFill>
                  <a:srgbClr val="75103D"/>
                </a:solidFill>
                <a:latin typeface="+mn-lt"/>
              </a:rPr>
              <a:t>Soulager autrement, c’est possible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266507" y="505014"/>
            <a:ext cx="8506046" cy="594153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lang="fr-FR" sz="4500" b="0" i="0" u="none" strike="noStrike" cap="none">
                <a:solidFill>
                  <a:schemeClr val="bg2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Arial"/>
                <a:sym typeface="Aria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2400" b="1" dirty="0"/>
              <a:t>L’hypnose : compétence humaine amplifiée</a:t>
            </a:r>
          </a:p>
        </p:txBody>
      </p:sp>
    </p:spTree>
    <p:extLst>
      <p:ext uri="{BB962C8B-B14F-4D97-AF65-F5344CB8AC3E}">
        <p14:creationId xmlns:p14="http://schemas.microsoft.com/office/powerpoint/2010/main" val="352389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2165A-1D28-3566-1779-EE37E16A2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91" y="1299020"/>
            <a:ext cx="7968957" cy="962252"/>
          </a:xfrm>
        </p:spPr>
        <p:txBody>
          <a:bodyPr/>
          <a:lstStyle/>
          <a:p>
            <a:pPr algn="ctr"/>
            <a:r>
              <a:rPr lang="fr-FR" b="1" dirty="0"/>
              <a:t>Merci pour votre attention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1DAF6683-51A3-3588-6099-A94A78541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9240" y="2806161"/>
            <a:ext cx="2117258" cy="517752"/>
          </a:xfrm>
        </p:spPr>
        <p:txBody>
          <a:bodyPr/>
          <a:lstStyle/>
          <a:p>
            <a:pPr algn="ctr"/>
            <a:r>
              <a:rPr lang="fr-FR" sz="2200" b="1" dirty="0"/>
              <a:t>Bon appétit </a:t>
            </a:r>
          </a:p>
        </p:txBody>
      </p:sp>
      <p:sp>
        <p:nvSpPr>
          <p:cNvPr id="4" name="Sous-titre 8">
            <a:extLst>
              <a:ext uri="{FF2B5EF4-FFF2-40B4-BE49-F238E27FC236}">
                <a16:creationId xmlns:a16="http://schemas.microsoft.com/office/drawing/2014/main" id="{1DAF6683-51A3-3588-6099-A94A78541E70}"/>
              </a:ext>
            </a:extLst>
          </p:cNvPr>
          <p:cNvSpPr txBox="1">
            <a:spLocks/>
          </p:cNvSpPr>
          <p:nvPr/>
        </p:nvSpPr>
        <p:spPr>
          <a:xfrm>
            <a:off x="4572609" y="4045785"/>
            <a:ext cx="4473068" cy="5177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bg2"/>
                </a:solidFill>
                <a:latin typeface="AndesNeue Alt 3 Book" panose="00000500000000000000" pitchFamily="2" charset="0"/>
                <a:ea typeface="AndesNeue Alt 3 Book" panose="00000500000000000000" pitchFamily="2" charset="0"/>
                <a:cs typeface="Arial"/>
                <a:sym typeface="Aria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</a:rPr>
              <a:t>Crédit photo : merci à mes collègues du Pôle USMIR Strasbourg </a:t>
            </a:r>
          </a:p>
        </p:txBody>
      </p:sp>
    </p:spTree>
    <p:extLst>
      <p:ext uri="{BB962C8B-B14F-4D97-AF65-F5344CB8AC3E}">
        <p14:creationId xmlns:p14="http://schemas.microsoft.com/office/powerpoint/2010/main" val="15627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D8346-1CFC-21C2-B9D4-C73855F48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6B99C8-DB8B-ABD3-B65E-281E88D989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0D5D74-B369-2E74-49DD-2D7A2BB39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1199371"/>
            <a:ext cx="10058400" cy="75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FD634-5D9B-FF87-E268-A9A3D6370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842" y="1554249"/>
            <a:ext cx="7206756" cy="821260"/>
          </a:xfrm>
        </p:spPr>
        <p:txBody>
          <a:bodyPr/>
          <a:lstStyle/>
          <a:p>
            <a:r>
              <a:rPr lang="fr-FR" sz="3200" dirty="0"/>
              <a:t>Chaque soignant est déjà hypnotiseur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F7793A-6CDB-A7B2-B5F8-7BC4361E8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21" y="2767991"/>
            <a:ext cx="7706877" cy="357333"/>
          </a:xfrm>
        </p:spPr>
        <p:txBody>
          <a:bodyPr/>
          <a:lstStyle/>
          <a:p>
            <a:r>
              <a:rPr lang="fr-FR" sz="2200" dirty="0"/>
              <a:t>L’hypnose n’est qu’une façon d’amplifier l’humanité de nos gestes</a:t>
            </a:r>
          </a:p>
        </p:txBody>
      </p:sp>
    </p:spTree>
    <p:extLst>
      <p:ext uri="{BB962C8B-B14F-4D97-AF65-F5344CB8AC3E}">
        <p14:creationId xmlns:p14="http://schemas.microsoft.com/office/powerpoint/2010/main" val="78089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0333A-5DE2-DC52-9D93-BEBAB3C5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chemeClr val="accent1"/>
                </a:solidFill>
                <a:latin typeface="+mj-lt"/>
              </a:rPr>
              <a:t>Définition et bref historique </a:t>
            </a:r>
          </a:p>
        </p:txBody>
      </p:sp>
      <p:sp>
        <p:nvSpPr>
          <p:cNvPr id="4" name="Espace réservé du texte 11"/>
          <p:cNvSpPr txBox="1">
            <a:spLocks/>
          </p:cNvSpPr>
          <p:nvPr/>
        </p:nvSpPr>
        <p:spPr>
          <a:xfrm>
            <a:off x="1834110" y="1844090"/>
            <a:ext cx="5648730" cy="20802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tx1"/>
                </a:solidFill>
                <a:latin typeface="AndesNeue Alt 3 Book" panose="00000500000000000000" pitchFamily="2" charset="0"/>
                <a:ea typeface="AndesNeue Alt 3 Book" panose="00000500000000000000" pitchFamily="2" charset="0"/>
                <a:cs typeface="Arial"/>
                <a:sym typeface="Arial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spcBef>
                <a:spcPts val="1000"/>
              </a:spcBef>
              <a:buClr>
                <a:schemeClr val="bg2"/>
              </a:buClr>
            </a:pPr>
            <a:r>
              <a:rPr lang="fr-FR" sz="2200" dirty="0"/>
              <a:t>Un état naturel entre vigilance et rêverie 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2"/>
              </a:buClr>
            </a:pPr>
            <a:r>
              <a:rPr lang="fr-FR" sz="2200" dirty="0"/>
              <a:t>De l’antiquité à nos jours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bg2"/>
              </a:buClr>
            </a:pPr>
            <a:r>
              <a:rPr lang="fr-FR" sz="2200" dirty="0"/>
              <a:t>Reconnue par les neurosciences </a:t>
            </a:r>
          </a:p>
        </p:txBody>
      </p:sp>
    </p:spTree>
    <p:extLst>
      <p:ext uri="{BB962C8B-B14F-4D97-AF65-F5344CB8AC3E}">
        <p14:creationId xmlns:p14="http://schemas.microsoft.com/office/powerpoint/2010/main" val="90324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0692" y="2015460"/>
            <a:ext cx="7650133" cy="1200615"/>
          </a:xfrm>
        </p:spPr>
        <p:txBody>
          <a:bodyPr/>
          <a:lstStyle/>
          <a:p>
            <a:r>
              <a:rPr lang="fr-FR" sz="5400" dirty="0"/>
              <a:t>L’hypnose en urgence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idx="2"/>
          </p:nvPr>
        </p:nvSpPr>
        <p:spPr>
          <a:xfrm>
            <a:off x="454434" y="999576"/>
            <a:ext cx="8034246" cy="915900"/>
          </a:xfrm>
        </p:spPr>
        <p:txBody>
          <a:bodyPr/>
          <a:lstStyle/>
          <a:p>
            <a:pPr algn="l"/>
            <a:r>
              <a:rPr lang="fr-FR" sz="5400" dirty="0"/>
              <a:t>Soulager autrement : 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549732" y="3214526"/>
            <a:ext cx="6881093" cy="375000"/>
          </a:xfrm>
        </p:spPr>
        <p:txBody>
          <a:bodyPr/>
          <a:lstStyle/>
          <a:p>
            <a:r>
              <a:rPr lang="fr-FR" sz="3600" dirty="0"/>
              <a:t>Science, parole, présence</a:t>
            </a:r>
          </a:p>
        </p:txBody>
      </p:sp>
    </p:spTree>
    <p:extLst>
      <p:ext uri="{BB962C8B-B14F-4D97-AF65-F5344CB8AC3E}">
        <p14:creationId xmlns:p14="http://schemas.microsoft.com/office/powerpoint/2010/main" val="371188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190" y="590918"/>
            <a:ext cx="7593064" cy="572700"/>
          </a:xfrm>
        </p:spPr>
        <p:txBody>
          <a:bodyPr/>
          <a:lstStyle/>
          <a:p>
            <a:r>
              <a:rPr lang="fr-FR" b="1" dirty="0">
                <a:solidFill>
                  <a:schemeClr val="bg2"/>
                </a:solidFill>
              </a:rPr>
              <a:t>L’hypnose : une ressource cérébrale, pas de la magie</a:t>
            </a:r>
          </a:p>
        </p:txBody>
      </p:sp>
      <p:sp>
        <p:nvSpPr>
          <p:cNvPr id="11" name="Sous-titre 10"/>
          <p:cNvSpPr>
            <a:spLocks noGrp="1"/>
          </p:cNvSpPr>
          <p:nvPr>
            <p:ph type="subTitle" idx="4"/>
          </p:nvPr>
        </p:nvSpPr>
        <p:spPr>
          <a:xfrm>
            <a:off x="752190" y="2669941"/>
            <a:ext cx="1994400" cy="488400"/>
          </a:xfrm>
        </p:spPr>
        <p:txBody>
          <a:bodyPr/>
          <a:lstStyle/>
          <a:p>
            <a:r>
              <a:rPr lang="fr-FR" dirty="0"/>
              <a:t>Focaliser l’attention</a:t>
            </a:r>
          </a:p>
        </p:txBody>
      </p:sp>
      <p:sp>
        <p:nvSpPr>
          <p:cNvPr id="12" name="Sous-titre 11"/>
          <p:cNvSpPr>
            <a:spLocks noGrp="1"/>
          </p:cNvSpPr>
          <p:nvPr>
            <p:ph type="subTitle" idx="5"/>
          </p:nvPr>
        </p:nvSpPr>
        <p:spPr>
          <a:xfrm>
            <a:off x="3551522" y="3038331"/>
            <a:ext cx="1994400" cy="488400"/>
          </a:xfrm>
        </p:spPr>
        <p:txBody>
          <a:bodyPr/>
          <a:lstStyle/>
          <a:p>
            <a:r>
              <a:rPr lang="fr-FR" dirty="0"/>
              <a:t>Moduler la perception</a:t>
            </a:r>
          </a:p>
          <a:p>
            <a:endParaRPr lang="fr-FR" dirty="0"/>
          </a:p>
        </p:txBody>
      </p:sp>
      <p:sp>
        <p:nvSpPr>
          <p:cNvPr id="13" name="Sous-titre 12"/>
          <p:cNvSpPr>
            <a:spLocks noGrp="1"/>
          </p:cNvSpPr>
          <p:nvPr>
            <p:ph type="subTitle" idx="6"/>
          </p:nvPr>
        </p:nvSpPr>
        <p:spPr>
          <a:xfrm>
            <a:off x="6055126" y="3038331"/>
            <a:ext cx="2290128" cy="488400"/>
          </a:xfrm>
        </p:spPr>
        <p:txBody>
          <a:bodyPr/>
          <a:lstStyle/>
          <a:p>
            <a:r>
              <a:rPr lang="fr-FR" dirty="0"/>
              <a:t>Créer une bulle de sécurité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6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720000" y="554309"/>
            <a:ext cx="7710900" cy="572700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+mj-lt"/>
              </a:rPr>
              <a:t>Les fondamentaux : un état naturel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>
          <a:xfrm>
            <a:off x="2802800" y="1540240"/>
            <a:ext cx="4121700" cy="1625239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000"/>
              </a:spcBef>
              <a:buClr>
                <a:schemeClr val="bg2"/>
              </a:buClr>
            </a:pPr>
            <a:r>
              <a:rPr lang="fr-FR" sz="2200" dirty="0"/>
              <a:t>Douleur </a:t>
            </a:r>
            <a:r>
              <a:rPr lang="fr-FR" sz="2200" dirty="0">
                <a:ea typeface="Wingdings"/>
                <a:cs typeface="Wingdings"/>
                <a:sym typeface="Wingdings"/>
              </a:rPr>
              <a:t> </a:t>
            </a:r>
            <a:r>
              <a:rPr lang="fr-FR" sz="2200" dirty="0">
                <a:ea typeface="ＭＳ ゴシック"/>
                <a:cs typeface="ＭＳ ゴシック"/>
                <a:sym typeface="Wingdings"/>
              </a:rPr>
              <a:t>⁄ Anxiété </a:t>
            </a:r>
            <a:r>
              <a:rPr lang="fr-FR" sz="2200" dirty="0">
                <a:ea typeface="Wingdings"/>
                <a:cs typeface="Wingdings"/>
                <a:sym typeface="Wingdings"/>
              </a:rPr>
              <a:t></a:t>
            </a:r>
          </a:p>
          <a:p>
            <a:pPr>
              <a:lnSpc>
                <a:spcPct val="200000"/>
              </a:lnSpc>
              <a:spcBef>
                <a:spcPts val="1000"/>
              </a:spcBef>
              <a:buClr>
                <a:schemeClr val="bg2"/>
              </a:buClr>
            </a:pPr>
            <a:r>
              <a:rPr lang="fr-FR" sz="2200" dirty="0">
                <a:ea typeface="Wingdings"/>
                <a:cs typeface="Wingdings"/>
                <a:sym typeface="Wingdings"/>
              </a:rPr>
              <a:t>Perceptions modulées</a:t>
            </a:r>
          </a:p>
          <a:p>
            <a:pPr>
              <a:lnSpc>
                <a:spcPct val="200000"/>
              </a:lnSpc>
              <a:spcBef>
                <a:spcPts val="1000"/>
              </a:spcBef>
              <a:buClr>
                <a:schemeClr val="bg2"/>
              </a:buClr>
            </a:pPr>
            <a:r>
              <a:rPr lang="fr-FR" sz="2200" dirty="0">
                <a:ea typeface="Wingdings"/>
                <a:cs typeface="Wingdings"/>
                <a:sym typeface="Wingdings"/>
              </a:rPr>
              <a:t>Sentiment de contrôle </a:t>
            </a:r>
            <a:r>
              <a:rPr lang="fr-FR" sz="2200" dirty="0">
                <a:latin typeface="Wingdings"/>
                <a:ea typeface="Wingdings"/>
                <a:cs typeface="Wingdings"/>
                <a:sym typeface="Wingdings"/>
              </a:rPr>
              <a:t></a:t>
            </a:r>
          </a:p>
        </p:txBody>
      </p:sp>
    </p:spTree>
    <p:extLst>
      <p:ext uri="{BB962C8B-B14F-4D97-AF65-F5344CB8AC3E}">
        <p14:creationId xmlns:p14="http://schemas.microsoft.com/office/powerpoint/2010/main" val="365528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>
            <a:spLocks noGrp="1"/>
          </p:cNvSpPr>
          <p:nvPr>
            <p:ph type="title"/>
          </p:nvPr>
        </p:nvSpPr>
        <p:spPr>
          <a:xfrm>
            <a:off x="720000" y="59221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accent1"/>
                </a:solidFill>
                <a:latin typeface="+mj-lt"/>
              </a:rPr>
              <a:t>Les types d’hypnose et modes d’action</a:t>
            </a:r>
            <a:endParaRPr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4" name="Google Shape;484;p43"/>
          <p:cNvSpPr txBox="1">
            <a:spLocks noGrp="1"/>
          </p:cNvSpPr>
          <p:nvPr>
            <p:ph type="body" idx="1"/>
          </p:nvPr>
        </p:nvSpPr>
        <p:spPr>
          <a:xfrm>
            <a:off x="2050960" y="1507860"/>
            <a:ext cx="6300560" cy="21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400"/>
              <a:buChar char="●"/>
            </a:pPr>
            <a:r>
              <a:rPr lang="fr-FR" sz="2200" dirty="0"/>
              <a:t>Formelle (induction guidée)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400"/>
              <a:buChar char="●"/>
            </a:pPr>
            <a:r>
              <a:rPr lang="fr-FR" sz="2200" dirty="0"/>
              <a:t>Conversationnelle (dans l’échange)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400"/>
              <a:buChar char="●"/>
            </a:pPr>
            <a:r>
              <a:rPr lang="fr-FR" sz="2200" dirty="0"/>
              <a:t>Sensorielle (s’appuyer sur des sensations)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564337"/>
            <a:ext cx="7710900" cy="572700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+mj-lt"/>
              </a:rPr>
              <a:t>Pourquoi en urgence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0080" y="1578980"/>
            <a:ext cx="4121700" cy="2145300"/>
          </a:xfrm>
        </p:spPr>
        <p:txBody>
          <a:bodyPr/>
          <a:lstStyle/>
          <a:p>
            <a:pPr marL="139700" indent="0">
              <a:buNone/>
            </a:pPr>
            <a:r>
              <a:rPr lang="fr-FR" sz="2200" b="1" dirty="0">
                <a:solidFill>
                  <a:schemeClr val="bg2"/>
                </a:solidFill>
                <a:latin typeface="+mj-lt"/>
              </a:rPr>
              <a:t>Stress aigu = porte ouverte</a:t>
            </a:r>
          </a:p>
          <a:p>
            <a:pPr marL="139700" indent="0">
              <a:buNone/>
            </a:pPr>
            <a:endParaRPr lang="fr-FR" sz="2200" b="1" dirty="0">
              <a:solidFill>
                <a:schemeClr val="bg2"/>
              </a:solidFill>
              <a:latin typeface="+mj-lt"/>
            </a:endParaRPr>
          </a:p>
          <a:p>
            <a:pPr lvl="0">
              <a:spcBef>
                <a:spcPts val="1000"/>
              </a:spcBef>
              <a:buClr>
                <a:srgbClr val="EB5C5C"/>
              </a:buClr>
            </a:pPr>
            <a:r>
              <a:rPr lang="fr-FR" sz="2200" dirty="0">
                <a:solidFill>
                  <a:srgbClr val="75103D"/>
                </a:solidFill>
                <a:latin typeface="+mn-lt"/>
              </a:rPr>
              <a:t>Cerveau déjà dissocié</a:t>
            </a:r>
          </a:p>
          <a:p>
            <a:pPr lvl="0">
              <a:spcBef>
                <a:spcPts val="1000"/>
              </a:spcBef>
              <a:buClr>
                <a:srgbClr val="EB5C5C"/>
              </a:buClr>
            </a:pPr>
            <a:r>
              <a:rPr lang="fr-FR" sz="2200" dirty="0">
                <a:solidFill>
                  <a:srgbClr val="75103D"/>
                </a:solidFill>
                <a:latin typeface="+mn-lt"/>
              </a:rPr>
              <a:t>Forte suggestibilité</a:t>
            </a:r>
          </a:p>
          <a:p>
            <a:pPr lvl="0">
              <a:spcBef>
                <a:spcPts val="1000"/>
              </a:spcBef>
              <a:buClr>
                <a:srgbClr val="EB5C5C"/>
              </a:buClr>
            </a:pPr>
            <a:r>
              <a:rPr lang="fr-FR" sz="2200" dirty="0">
                <a:solidFill>
                  <a:srgbClr val="75103D"/>
                </a:solidFill>
                <a:latin typeface="+mn-lt"/>
              </a:rPr>
              <a:t>Patient passif </a:t>
            </a:r>
            <a:r>
              <a:rPr lang="fr-FR" sz="2200" dirty="0">
                <a:solidFill>
                  <a:srgbClr val="75103D"/>
                </a:solidFill>
                <a:latin typeface="+mn-lt"/>
                <a:sym typeface="Wingdings"/>
              </a:rPr>
              <a:t></a:t>
            </a:r>
            <a:r>
              <a:rPr lang="fr-FR" sz="2200" dirty="0">
                <a:solidFill>
                  <a:srgbClr val="75103D"/>
                </a:solidFill>
                <a:latin typeface="+mn-lt"/>
              </a:rPr>
              <a:t> rôle actif</a:t>
            </a:r>
            <a:endParaRPr lang="fr-F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5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MP2025_Douleur_PPT_Template_V2">
  <a:themeElements>
    <a:clrScheme name="Personnalisé 3">
      <a:dk1>
        <a:srgbClr val="75103D"/>
      </a:dk1>
      <a:lt1>
        <a:srgbClr val="EFEFEF"/>
      </a:lt1>
      <a:dk2>
        <a:srgbClr val="EB5C5C"/>
      </a:dk2>
      <a:lt2>
        <a:srgbClr val="EFEFEF"/>
      </a:lt2>
      <a:accent1>
        <a:srgbClr val="EB5C5C"/>
      </a:accent1>
      <a:accent2>
        <a:srgbClr val="4B7BC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42520"/>
      </a:hlink>
      <a:folHlink>
        <a:srgbClr val="FFC000"/>
      </a:folHlink>
    </a:clrScheme>
    <a:fontScheme name="Journées Est-Rescue">
      <a:majorFont>
        <a:latin typeface="AndesNeue Alt 3 Bold"/>
        <a:ea typeface=""/>
        <a:cs typeface=""/>
      </a:majorFont>
      <a:minorFont>
        <a:latin typeface="AndesNeue Alt 3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P2025_Douleur_PPT_Template_BASE_V2.pptx" id="{C5EA71EC-D865-4F78-99A3-4C758AB7615D}" vid="{BF066254-F844-4CD6-B006-05A55616CC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JMP2025_Douleur_PPT_Template_V2.potx</Template>
  <TotalTime>1565</TotalTime>
  <Words>251</Words>
  <Application>Microsoft Office PowerPoint</Application>
  <PresentationFormat>Affichage à l'écran (16:9)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ＭＳ ゴシック</vt:lpstr>
      <vt:lpstr>AndesNeue Alt 3 Bold</vt:lpstr>
      <vt:lpstr>AndesNeue Alt 3 Book</vt:lpstr>
      <vt:lpstr>AndesNeue Alt 3 Medium</vt:lpstr>
      <vt:lpstr>AppleSystemUIFont</vt:lpstr>
      <vt:lpstr>Arial</vt:lpstr>
      <vt:lpstr>Cambria</vt:lpstr>
      <vt:lpstr>DM Sans</vt:lpstr>
      <vt:lpstr>Wingdings</vt:lpstr>
      <vt:lpstr>JMP2025_Douleur_PPT_Template_V2</vt:lpstr>
      <vt:lpstr>Autres stratégies de contrôle de la douleur, sous utilisées ?</vt:lpstr>
      <vt:lpstr>Présentation PowerPoint</vt:lpstr>
      <vt:lpstr>Chaque soignant est déjà hypnotiseur </vt:lpstr>
      <vt:lpstr>Définition et bref historique </vt:lpstr>
      <vt:lpstr>L’hypnose en urgence</vt:lpstr>
      <vt:lpstr>L’hypnose : une ressource cérébrale, pas de la magie</vt:lpstr>
      <vt:lpstr>Les fondamentaux : un état naturel</vt:lpstr>
      <vt:lpstr>Les types d’hypnose et modes d’action</vt:lpstr>
      <vt:lpstr>Pourquoi en urgence ?</vt:lpstr>
      <vt:lpstr>Présentation PowerPoint</vt:lpstr>
      <vt:lpstr>Boite à outils du soignant </vt:lpstr>
      <vt:lpstr>Les obstacles à l’hypnose</vt:lpstr>
      <vt:lpstr>Les bénéfices pour le soignant</vt:lpstr>
      <vt:lpstr>Déjà présente dans nos gestes</vt:lpstr>
      <vt:lpstr>Merci pour votre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Autres stratégies de contrôle de la douleur, sous utilisées ?</dc:title>
  <dc:subject/>
  <dc:creator>Christine Eichert</dc:creator>
  <cp:keywords/>
  <dc:description/>
  <cp:lastModifiedBy>Steven Riot</cp:lastModifiedBy>
  <cp:revision>65</cp:revision>
  <dcterms:modified xsi:type="dcterms:W3CDTF">2025-10-01T13:11:54Z</dcterms:modified>
  <cp:category/>
</cp:coreProperties>
</file>