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Lst>
  <p:notesMasterIdLst>
    <p:notesMasterId r:id="rId45"/>
  </p:notesMasterIdLst>
  <p:sldIdLst>
    <p:sldId id="256" r:id="rId2"/>
    <p:sldId id="258" r:id="rId3"/>
    <p:sldId id="260" r:id="rId4"/>
    <p:sldId id="261" r:id="rId5"/>
    <p:sldId id="323" r:id="rId6"/>
    <p:sldId id="322" r:id="rId7"/>
    <p:sldId id="324" r:id="rId8"/>
    <p:sldId id="262" r:id="rId9"/>
    <p:sldId id="296" r:id="rId10"/>
    <p:sldId id="275" r:id="rId11"/>
    <p:sldId id="276" r:id="rId12"/>
    <p:sldId id="297" r:id="rId13"/>
    <p:sldId id="298" r:id="rId14"/>
    <p:sldId id="299" r:id="rId15"/>
    <p:sldId id="300" r:id="rId16"/>
    <p:sldId id="307" r:id="rId17"/>
    <p:sldId id="313" r:id="rId18"/>
    <p:sldId id="316" r:id="rId19"/>
    <p:sldId id="312" r:id="rId20"/>
    <p:sldId id="317" r:id="rId21"/>
    <p:sldId id="302" r:id="rId22"/>
    <p:sldId id="304" r:id="rId23"/>
    <p:sldId id="303" r:id="rId24"/>
    <p:sldId id="305" r:id="rId25"/>
    <p:sldId id="318" r:id="rId26"/>
    <p:sldId id="308" r:id="rId27"/>
    <p:sldId id="309" r:id="rId28"/>
    <p:sldId id="319" r:id="rId29"/>
    <p:sldId id="314" r:id="rId30"/>
    <p:sldId id="331" r:id="rId31"/>
    <p:sldId id="332" r:id="rId32"/>
    <p:sldId id="335" r:id="rId33"/>
    <p:sldId id="333" r:id="rId34"/>
    <p:sldId id="320" r:id="rId35"/>
    <p:sldId id="321" r:id="rId36"/>
    <p:sldId id="325" r:id="rId37"/>
    <p:sldId id="326" r:id="rId38"/>
    <p:sldId id="327" r:id="rId39"/>
    <p:sldId id="328" r:id="rId40"/>
    <p:sldId id="329" r:id="rId41"/>
    <p:sldId id="306" r:id="rId42"/>
    <p:sldId id="334" r:id="rId43"/>
    <p:sldId id="336" r:id="rId44"/>
  </p:sldIdLst>
  <p:sldSz cx="9144000" cy="5143500" type="screen16x9"/>
  <p:notesSz cx="6858000" cy="9144000"/>
  <p:embeddedFontLst>
    <p:embeddedFont>
      <p:font typeface="Anaheim" panose="020B0604020202020204" charset="0"/>
      <p:regular r:id="rId46"/>
      <p:bold r:id="rId47"/>
    </p:embeddedFont>
    <p:embeddedFont>
      <p:font typeface="AndesNeue Alt 3 Bold" panose="020B0604020202020204" charset="0"/>
      <p:bold r:id="rId48"/>
    </p:embeddedFont>
    <p:embeddedFont>
      <p:font typeface="AndesNeue Alt 3 Book" panose="020B0604020202020204" charset="0"/>
      <p:regular r:id="rId49"/>
    </p:embeddedFont>
    <p:embeddedFont>
      <p:font typeface="AndesNeue Alt 3 Medium" panose="020B0604020202020204" charset="0"/>
      <p:regular r:id="rId50"/>
    </p:embeddedFont>
    <p:embeddedFont>
      <p:font typeface="DM Sans" pitchFamily="2" charset="0"/>
      <p:regular r:id="rId51"/>
      <p:bold r:id="rId52"/>
      <p:italic r:id="rId53"/>
      <p:boldItalic r:id="rId54"/>
    </p:embeddedFont>
    <p:embeddedFont>
      <p:font typeface="Webdings" panose="05030102010509060703" pitchFamily="18" charset="2"/>
      <p:regular r:id="rId55"/>
    </p:embeddedFont>
    <p:embeddedFont>
      <p:font typeface="Wingdings 3" panose="05040102010807070707" pitchFamily="18" charset="2"/>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B1C3A5-2189-45A6-80AF-DCE5C53FA1CF}" v="4" dt="2025-09-24T14:23:30.709"/>
  </p1510:revLst>
</p1510:revInfo>
</file>

<file path=ppt/tableStyles.xml><?xml version="1.0" encoding="utf-8"?>
<a:tblStyleLst xmlns:a="http://schemas.openxmlformats.org/drawingml/2006/main" def="{3C360674-3C4D-4D9E-A43B-B7D0C84BDD96}">
  <a:tblStyle styleId="{3C360674-3C4D-4D9E-A43B-B7D0C84BDD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DED6E8-7BEF-4B92-AFD1-A444067F8E2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6351FE-3DF6-46B2-BCB2-7296E93AEE19}" styleName="Table_2">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186"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Hélène LEININGER" userId="7e6048ba09879c22" providerId="LiveId" clId="{294115EE-DC7F-445B-8E33-07C122F6713C}"/>
    <pc:docChg chg="custSel modSld">
      <pc:chgData name="Marie-Hélène LEININGER" userId="7e6048ba09879c22" providerId="LiveId" clId="{294115EE-DC7F-445B-8E33-07C122F6713C}" dt="2025-09-24T14:37:28.586" v="866" actId="20577"/>
      <pc:docMkLst>
        <pc:docMk/>
      </pc:docMkLst>
      <pc:sldChg chg="modSp mod">
        <pc:chgData name="Marie-Hélène LEININGER" userId="7e6048ba09879c22" providerId="LiveId" clId="{294115EE-DC7F-445B-8E33-07C122F6713C}" dt="2025-09-24T14:33:06.796" v="818" actId="20577"/>
        <pc:sldMkLst>
          <pc:docMk/>
          <pc:sldMk cId="0" sldId="262"/>
        </pc:sldMkLst>
        <pc:spChg chg="mod">
          <ac:chgData name="Marie-Hélène LEININGER" userId="7e6048ba09879c22" providerId="LiveId" clId="{294115EE-DC7F-445B-8E33-07C122F6713C}" dt="2025-09-24T14:33:06.796" v="818" actId="20577"/>
          <ac:spMkLst>
            <pc:docMk/>
            <pc:sldMk cId="0" sldId="262"/>
            <ac:spMk id="484" creationId="{00000000-0000-0000-0000-000000000000}"/>
          </ac:spMkLst>
        </pc:spChg>
      </pc:sldChg>
      <pc:sldChg chg="modSp mod">
        <pc:chgData name="Marie-Hélène LEININGER" userId="7e6048ba09879c22" providerId="LiveId" clId="{294115EE-DC7F-445B-8E33-07C122F6713C}" dt="2025-09-24T14:33:46.349" v="821" actId="1076"/>
        <pc:sldMkLst>
          <pc:docMk/>
          <pc:sldMk cId="3231832474" sldId="297"/>
        </pc:sldMkLst>
        <pc:spChg chg="mod">
          <ac:chgData name="Marie-Hélène LEININGER" userId="7e6048ba09879c22" providerId="LiveId" clId="{294115EE-DC7F-445B-8E33-07C122F6713C}" dt="2025-09-24T14:33:46.349" v="821" actId="1076"/>
          <ac:spMkLst>
            <pc:docMk/>
            <pc:sldMk cId="3231832474" sldId="297"/>
            <ac:spMk id="779" creationId="{942A5511-BA3D-2957-7F79-0E3C0869F4C5}"/>
          </ac:spMkLst>
        </pc:spChg>
        <pc:spChg chg="mod">
          <ac:chgData name="Marie-Hélène LEININGER" userId="7e6048ba09879c22" providerId="LiveId" clId="{294115EE-DC7F-445B-8E33-07C122F6713C}" dt="2025-09-24T14:22:16.045" v="397" actId="1076"/>
          <ac:spMkLst>
            <pc:docMk/>
            <pc:sldMk cId="3231832474" sldId="297"/>
            <ac:spMk id="782" creationId="{28E6D32B-EF71-989F-D889-1DE6733875BA}"/>
          </ac:spMkLst>
        </pc:spChg>
      </pc:sldChg>
      <pc:sldChg chg="modSp mod">
        <pc:chgData name="Marie-Hélène LEININGER" userId="7e6048ba09879c22" providerId="LiveId" clId="{294115EE-DC7F-445B-8E33-07C122F6713C}" dt="2025-09-24T14:24:09.983" v="513" actId="114"/>
        <pc:sldMkLst>
          <pc:docMk/>
          <pc:sldMk cId="1650231356" sldId="307"/>
        </pc:sldMkLst>
        <pc:spChg chg="mod">
          <ac:chgData name="Marie-Hélène LEININGER" userId="7e6048ba09879c22" providerId="LiveId" clId="{294115EE-DC7F-445B-8E33-07C122F6713C}" dt="2025-09-24T14:24:09.983" v="513" actId="114"/>
          <ac:spMkLst>
            <pc:docMk/>
            <pc:sldMk cId="1650231356" sldId="307"/>
            <ac:spMk id="484" creationId="{7D042A58-400C-5445-FB2C-533A4A4D3C60}"/>
          </ac:spMkLst>
        </pc:spChg>
      </pc:sldChg>
      <pc:sldChg chg="modSp mod">
        <pc:chgData name="Marie-Hélène LEININGER" userId="7e6048ba09879c22" providerId="LiveId" clId="{294115EE-DC7F-445B-8E33-07C122F6713C}" dt="2025-09-24T14:35:03.041" v="823" actId="123"/>
        <pc:sldMkLst>
          <pc:docMk/>
          <pc:sldMk cId="2421947692" sldId="316"/>
        </pc:sldMkLst>
        <pc:spChg chg="mod">
          <ac:chgData name="Marie-Hélène LEININGER" userId="7e6048ba09879c22" providerId="LiveId" clId="{294115EE-DC7F-445B-8E33-07C122F6713C}" dt="2025-09-24T14:35:03.041" v="823" actId="123"/>
          <ac:spMkLst>
            <pc:docMk/>
            <pc:sldMk cId="2421947692" sldId="316"/>
            <ac:spMk id="484" creationId="{F8238F21-4EE0-4CDF-1282-C420C80C6F17}"/>
          </ac:spMkLst>
        </pc:spChg>
      </pc:sldChg>
      <pc:sldChg chg="modSp mod">
        <pc:chgData name="Marie-Hélène LEININGER" userId="7e6048ba09879c22" providerId="LiveId" clId="{294115EE-DC7F-445B-8E33-07C122F6713C}" dt="2025-09-24T14:36:25.176" v="857" actId="20577"/>
        <pc:sldMkLst>
          <pc:docMk/>
          <pc:sldMk cId="2367841799" sldId="318"/>
        </pc:sldMkLst>
        <pc:spChg chg="mod">
          <ac:chgData name="Marie-Hélène LEININGER" userId="7e6048ba09879c22" providerId="LiveId" clId="{294115EE-DC7F-445B-8E33-07C122F6713C}" dt="2025-09-24T14:36:25.176" v="857" actId="20577"/>
          <ac:spMkLst>
            <pc:docMk/>
            <pc:sldMk cId="2367841799" sldId="318"/>
            <ac:spMk id="484" creationId="{673C311C-3D73-50F5-A2E1-6DBAE3AE93B9}"/>
          </ac:spMkLst>
        </pc:spChg>
      </pc:sldChg>
      <pc:sldChg chg="modSp mod">
        <pc:chgData name="Marie-Hélène LEININGER" userId="7e6048ba09879c22" providerId="LiveId" clId="{294115EE-DC7F-445B-8E33-07C122F6713C}" dt="2025-09-24T14:30:04.061" v="795" actId="123"/>
        <pc:sldMkLst>
          <pc:docMk/>
          <pc:sldMk cId="3750906350" sldId="320"/>
        </pc:sldMkLst>
        <pc:spChg chg="mod">
          <ac:chgData name="Marie-Hélène LEININGER" userId="7e6048ba09879c22" providerId="LiveId" clId="{294115EE-DC7F-445B-8E33-07C122F6713C}" dt="2025-09-24T14:30:04.061" v="795" actId="123"/>
          <ac:spMkLst>
            <pc:docMk/>
            <pc:sldMk cId="3750906350" sldId="320"/>
            <ac:spMk id="484" creationId="{CDDB086E-949D-7FDB-5CA9-50C6D1B52812}"/>
          </ac:spMkLst>
        </pc:spChg>
      </pc:sldChg>
      <pc:sldChg chg="modSp mod">
        <pc:chgData name="Marie-Hélène LEININGER" userId="7e6048ba09879c22" providerId="LiveId" clId="{294115EE-DC7F-445B-8E33-07C122F6713C}" dt="2025-09-24T14:37:28.586" v="866" actId="20577"/>
        <pc:sldMkLst>
          <pc:docMk/>
          <pc:sldMk cId="758200876" sldId="335"/>
        </pc:sldMkLst>
        <pc:spChg chg="mod">
          <ac:chgData name="Marie-Hélène LEININGER" userId="7e6048ba09879c22" providerId="LiveId" clId="{294115EE-DC7F-445B-8E33-07C122F6713C}" dt="2025-09-24T14:37:28.586" v="866" actId="20577"/>
          <ac:spMkLst>
            <pc:docMk/>
            <pc:sldMk cId="758200876" sldId="335"/>
            <ac:spMk id="4" creationId="{4C4B42D5-EA73-E007-2135-AF31A4C36E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a:extLst>
            <a:ext uri="{FF2B5EF4-FFF2-40B4-BE49-F238E27FC236}">
              <a16:creationId xmlns:a16="http://schemas.microsoft.com/office/drawing/2014/main" id="{A8ADF419-5F12-D515-EFD9-7D6AE54EB09A}"/>
            </a:ext>
          </a:extLst>
        </p:cNvPr>
        <p:cNvGrpSpPr/>
        <p:nvPr/>
      </p:nvGrpSpPr>
      <p:grpSpPr>
        <a:xfrm>
          <a:off x="0" y="0"/>
          <a:ext cx="0" cy="0"/>
          <a:chOff x="0" y="0"/>
          <a:chExt cx="0" cy="0"/>
        </a:xfrm>
      </p:grpSpPr>
      <p:sp>
        <p:nvSpPr>
          <p:cNvPr id="773" name="Google Shape;773;g54dda1946d_4_2730:notes">
            <a:extLst>
              <a:ext uri="{FF2B5EF4-FFF2-40B4-BE49-F238E27FC236}">
                <a16:creationId xmlns:a16="http://schemas.microsoft.com/office/drawing/2014/main" id="{1C076023-0785-BECC-5E1C-29B096178F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54dda1946d_4_2730:notes">
            <a:extLst>
              <a:ext uri="{FF2B5EF4-FFF2-40B4-BE49-F238E27FC236}">
                <a16:creationId xmlns:a16="http://schemas.microsoft.com/office/drawing/2014/main" id="{02DD2D9B-5497-8B8A-3928-1921FA5416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856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5DB4F1F1-B263-4DDA-7F8A-C35A8F18CD63}"/>
            </a:ext>
          </a:extLst>
        </p:cNvPr>
        <p:cNvGrpSpPr/>
        <p:nvPr/>
      </p:nvGrpSpPr>
      <p:grpSpPr>
        <a:xfrm>
          <a:off x="0" y="0"/>
          <a:ext cx="0" cy="0"/>
          <a:chOff x="0" y="0"/>
          <a:chExt cx="0" cy="0"/>
        </a:xfrm>
      </p:grpSpPr>
      <p:sp>
        <p:nvSpPr>
          <p:cNvPr id="403" name="Google Shape;403;g54dda1946d_6_308:notes">
            <a:extLst>
              <a:ext uri="{FF2B5EF4-FFF2-40B4-BE49-F238E27FC236}">
                <a16:creationId xmlns:a16="http://schemas.microsoft.com/office/drawing/2014/main" id="{4E2DE74A-BCD6-B1E5-66F9-F7998E1E0F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4dda1946d_6_308:notes">
            <a:extLst>
              <a:ext uri="{FF2B5EF4-FFF2-40B4-BE49-F238E27FC236}">
                <a16:creationId xmlns:a16="http://schemas.microsoft.com/office/drawing/2014/main" id="{7E1A0E1D-5222-E1CC-9F29-512AC335B8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481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8F5C9E00-FE4D-530E-00B0-36D1D200E6D5}"/>
            </a:ext>
          </a:extLst>
        </p:cNvPr>
        <p:cNvGrpSpPr/>
        <p:nvPr/>
      </p:nvGrpSpPr>
      <p:grpSpPr>
        <a:xfrm>
          <a:off x="0" y="0"/>
          <a:ext cx="0" cy="0"/>
          <a:chOff x="0" y="0"/>
          <a:chExt cx="0" cy="0"/>
        </a:xfrm>
      </p:grpSpPr>
      <p:sp>
        <p:nvSpPr>
          <p:cNvPr id="455" name="Google Shape;455;g54dda1946d_6_322:notes">
            <a:extLst>
              <a:ext uri="{FF2B5EF4-FFF2-40B4-BE49-F238E27FC236}">
                <a16:creationId xmlns:a16="http://schemas.microsoft.com/office/drawing/2014/main" id="{FDD4328D-55FE-B2D3-226D-C946F83558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a:extLst>
              <a:ext uri="{FF2B5EF4-FFF2-40B4-BE49-F238E27FC236}">
                <a16:creationId xmlns:a16="http://schemas.microsoft.com/office/drawing/2014/main" id="{5CB5957D-EFB5-795F-91BD-9BE45E74C1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535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7EE3C65C-D848-465D-CA95-09604B8DAB18}"/>
            </a:ext>
          </a:extLst>
        </p:cNvPr>
        <p:cNvGrpSpPr/>
        <p:nvPr/>
      </p:nvGrpSpPr>
      <p:grpSpPr>
        <a:xfrm>
          <a:off x="0" y="0"/>
          <a:ext cx="0" cy="0"/>
          <a:chOff x="0" y="0"/>
          <a:chExt cx="0" cy="0"/>
        </a:xfrm>
      </p:grpSpPr>
      <p:sp>
        <p:nvSpPr>
          <p:cNvPr id="455" name="Google Shape;455;g54dda1946d_6_322:notes">
            <a:extLst>
              <a:ext uri="{FF2B5EF4-FFF2-40B4-BE49-F238E27FC236}">
                <a16:creationId xmlns:a16="http://schemas.microsoft.com/office/drawing/2014/main" id="{5BAAF10D-D7B3-B090-0A0C-66F10AC99A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a:extLst>
              <a:ext uri="{FF2B5EF4-FFF2-40B4-BE49-F238E27FC236}">
                <a16:creationId xmlns:a16="http://schemas.microsoft.com/office/drawing/2014/main" id="{C20AFFB3-B2A9-9EEC-14C6-427A3FE8B5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04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E6722634-6082-6B3C-3F43-A67EFB46F501}"/>
            </a:ext>
          </a:extLst>
        </p:cNvPr>
        <p:cNvGrpSpPr/>
        <p:nvPr/>
      </p:nvGrpSpPr>
      <p:grpSpPr>
        <a:xfrm>
          <a:off x="0" y="0"/>
          <a:ext cx="0" cy="0"/>
          <a:chOff x="0" y="0"/>
          <a:chExt cx="0" cy="0"/>
        </a:xfrm>
      </p:grpSpPr>
      <p:sp>
        <p:nvSpPr>
          <p:cNvPr id="455" name="Google Shape;455;g54dda1946d_6_322:notes">
            <a:extLst>
              <a:ext uri="{FF2B5EF4-FFF2-40B4-BE49-F238E27FC236}">
                <a16:creationId xmlns:a16="http://schemas.microsoft.com/office/drawing/2014/main" id="{3EE5A342-2448-C382-EF26-9B45E6CA2F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a:extLst>
              <a:ext uri="{FF2B5EF4-FFF2-40B4-BE49-F238E27FC236}">
                <a16:creationId xmlns:a16="http://schemas.microsoft.com/office/drawing/2014/main" id="{A83B5096-CB52-29FD-C7BF-88E1ADB681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594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75441C8B-259D-6DE6-8B8C-6DA50462DEED}"/>
            </a:ext>
          </a:extLst>
        </p:cNvPr>
        <p:cNvGrpSpPr/>
        <p:nvPr/>
      </p:nvGrpSpPr>
      <p:grpSpPr>
        <a:xfrm>
          <a:off x="0" y="0"/>
          <a:ext cx="0" cy="0"/>
          <a:chOff x="0" y="0"/>
          <a:chExt cx="0" cy="0"/>
        </a:xfrm>
      </p:grpSpPr>
      <p:sp>
        <p:nvSpPr>
          <p:cNvPr id="455" name="Google Shape;455;g54dda1946d_6_322:notes">
            <a:extLst>
              <a:ext uri="{FF2B5EF4-FFF2-40B4-BE49-F238E27FC236}">
                <a16:creationId xmlns:a16="http://schemas.microsoft.com/office/drawing/2014/main" id="{0E417DF5-75E3-6072-55D8-FF39710B6C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a:extLst>
              <a:ext uri="{FF2B5EF4-FFF2-40B4-BE49-F238E27FC236}">
                <a16:creationId xmlns:a16="http://schemas.microsoft.com/office/drawing/2014/main" id="{DDE49852-4C62-B5FA-BB42-6955104797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923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46760711-E2A0-54BE-C76C-F2225D736092}"/>
            </a:ext>
          </a:extLst>
        </p:cNvPr>
        <p:cNvGrpSpPr/>
        <p:nvPr/>
      </p:nvGrpSpPr>
      <p:grpSpPr>
        <a:xfrm>
          <a:off x="0" y="0"/>
          <a:ext cx="0" cy="0"/>
          <a:chOff x="0" y="0"/>
          <a:chExt cx="0" cy="0"/>
        </a:xfrm>
      </p:grpSpPr>
      <p:sp>
        <p:nvSpPr>
          <p:cNvPr id="455" name="Google Shape;455;g54dda1946d_6_322:notes">
            <a:extLst>
              <a:ext uri="{FF2B5EF4-FFF2-40B4-BE49-F238E27FC236}">
                <a16:creationId xmlns:a16="http://schemas.microsoft.com/office/drawing/2014/main" id="{6614FBEA-1BCA-3571-E14A-550D92F7B3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a:extLst>
              <a:ext uri="{FF2B5EF4-FFF2-40B4-BE49-F238E27FC236}">
                <a16:creationId xmlns:a16="http://schemas.microsoft.com/office/drawing/2014/main" id="{4A3CA5CD-FA2A-4DB4-8587-34933919B9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495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8D9CEFFC-4674-5618-D0FC-A169D36EB244}"/>
            </a:ext>
          </a:extLst>
        </p:cNvPr>
        <p:cNvGrpSpPr/>
        <p:nvPr/>
      </p:nvGrpSpPr>
      <p:grpSpPr>
        <a:xfrm>
          <a:off x="0" y="0"/>
          <a:ext cx="0" cy="0"/>
          <a:chOff x="0" y="0"/>
          <a:chExt cx="0" cy="0"/>
        </a:xfrm>
      </p:grpSpPr>
      <p:sp>
        <p:nvSpPr>
          <p:cNvPr id="455" name="Google Shape;455;g54dda1946d_6_322:notes">
            <a:extLst>
              <a:ext uri="{FF2B5EF4-FFF2-40B4-BE49-F238E27FC236}">
                <a16:creationId xmlns:a16="http://schemas.microsoft.com/office/drawing/2014/main" id="{8942F62D-DE7D-0749-F5D6-D21F0FC218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a:extLst>
              <a:ext uri="{FF2B5EF4-FFF2-40B4-BE49-F238E27FC236}">
                <a16:creationId xmlns:a16="http://schemas.microsoft.com/office/drawing/2014/main" id="{FC93E599-F706-E310-A7AD-63EADA09DE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874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D44D5B27-BBED-7799-C7A0-C0DDF8AA71BE}"/>
            </a:ext>
          </a:extLst>
        </p:cNvPr>
        <p:cNvGrpSpPr/>
        <p:nvPr/>
      </p:nvGrpSpPr>
      <p:grpSpPr>
        <a:xfrm>
          <a:off x="0" y="0"/>
          <a:ext cx="0" cy="0"/>
          <a:chOff x="0" y="0"/>
          <a:chExt cx="0" cy="0"/>
        </a:xfrm>
      </p:grpSpPr>
      <p:sp>
        <p:nvSpPr>
          <p:cNvPr id="455" name="Google Shape;455;g54dda1946d_6_322:notes">
            <a:extLst>
              <a:ext uri="{FF2B5EF4-FFF2-40B4-BE49-F238E27FC236}">
                <a16:creationId xmlns:a16="http://schemas.microsoft.com/office/drawing/2014/main" id="{1B2F21FC-A1CC-E2B6-F6A9-9501AC5162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a:extLst>
              <a:ext uri="{FF2B5EF4-FFF2-40B4-BE49-F238E27FC236}">
                <a16:creationId xmlns:a16="http://schemas.microsoft.com/office/drawing/2014/main" id="{4B73B57B-F559-867C-1E92-44AA0E0E09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461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CBA3B00D-5130-8E55-B228-E69408667AC3}"/>
            </a:ext>
          </a:extLst>
        </p:cNvPr>
        <p:cNvGrpSpPr/>
        <p:nvPr/>
      </p:nvGrpSpPr>
      <p:grpSpPr>
        <a:xfrm>
          <a:off x="0" y="0"/>
          <a:ext cx="0" cy="0"/>
          <a:chOff x="0" y="0"/>
          <a:chExt cx="0" cy="0"/>
        </a:xfrm>
      </p:grpSpPr>
      <p:sp>
        <p:nvSpPr>
          <p:cNvPr id="455" name="Google Shape;455;g54dda1946d_6_322:notes">
            <a:extLst>
              <a:ext uri="{FF2B5EF4-FFF2-40B4-BE49-F238E27FC236}">
                <a16:creationId xmlns:a16="http://schemas.microsoft.com/office/drawing/2014/main" id="{C24E28A3-387D-4355-5E41-2A279B11BA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a:extLst>
              <a:ext uri="{FF2B5EF4-FFF2-40B4-BE49-F238E27FC236}">
                <a16:creationId xmlns:a16="http://schemas.microsoft.com/office/drawing/2014/main" id="{27C0EE09-35E1-E760-8CC9-043039915F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31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4A502FFD-E113-15E6-4F13-170682E57CE7}"/>
            </a:ext>
          </a:extLst>
        </p:cNvPr>
        <p:cNvGrpSpPr/>
        <p:nvPr/>
      </p:nvGrpSpPr>
      <p:grpSpPr>
        <a:xfrm>
          <a:off x="0" y="0"/>
          <a:ext cx="0" cy="0"/>
          <a:chOff x="0" y="0"/>
          <a:chExt cx="0" cy="0"/>
        </a:xfrm>
      </p:grpSpPr>
      <p:sp>
        <p:nvSpPr>
          <p:cNvPr id="455" name="Google Shape;455;g54dda1946d_6_322:notes">
            <a:extLst>
              <a:ext uri="{FF2B5EF4-FFF2-40B4-BE49-F238E27FC236}">
                <a16:creationId xmlns:a16="http://schemas.microsoft.com/office/drawing/2014/main" id="{BF20FF45-C6B3-46F0-54AD-BFF69B3121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a:extLst>
              <a:ext uri="{FF2B5EF4-FFF2-40B4-BE49-F238E27FC236}">
                <a16:creationId xmlns:a16="http://schemas.microsoft.com/office/drawing/2014/main" id="{447174BB-E9E4-C7E1-B06B-44D8A9B098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4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2BED3822-DC97-BA26-D838-884721C38F36}"/>
            </a:ext>
          </a:extLst>
        </p:cNvPr>
        <p:cNvGrpSpPr/>
        <p:nvPr/>
      </p:nvGrpSpPr>
      <p:grpSpPr>
        <a:xfrm>
          <a:off x="0" y="0"/>
          <a:ext cx="0" cy="0"/>
          <a:chOff x="0" y="0"/>
          <a:chExt cx="0" cy="0"/>
        </a:xfrm>
      </p:grpSpPr>
      <p:sp>
        <p:nvSpPr>
          <p:cNvPr id="455" name="Google Shape;455;g54dda1946d_6_322:notes">
            <a:extLst>
              <a:ext uri="{FF2B5EF4-FFF2-40B4-BE49-F238E27FC236}">
                <a16:creationId xmlns:a16="http://schemas.microsoft.com/office/drawing/2014/main" id="{1A83EC1E-A289-7715-F910-0F8403FEE7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a:extLst>
              <a:ext uri="{FF2B5EF4-FFF2-40B4-BE49-F238E27FC236}">
                <a16:creationId xmlns:a16="http://schemas.microsoft.com/office/drawing/2014/main" id="{AE59C36E-D702-9F9B-ED8A-59C849F678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60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a:extLst>
            <a:ext uri="{FF2B5EF4-FFF2-40B4-BE49-F238E27FC236}">
              <a16:creationId xmlns:a16="http://schemas.microsoft.com/office/drawing/2014/main" id="{EF93035C-D2E2-EAD0-27E1-7BAD618CB58C}"/>
            </a:ext>
          </a:extLst>
        </p:cNvPr>
        <p:cNvGrpSpPr/>
        <p:nvPr/>
      </p:nvGrpSpPr>
      <p:grpSpPr>
        <a:xfrm>
          <a:off x="0" y="0"/>
          <a:ext cx="0" cy="0"/>
          <a:chOff x="0" y="0"/>
          <a:chExt cx="0" cy="0"/>
        </a:xfrm>
      </p:grpSpPr>
      <p:sp>
        <p:nvSpPr>
          <p:cNvPr id="448" name="Google Shape;448;g14072739ea5_12_0:notes">
            <a:extLst>
              <a:ext uri="{FF2B5EF4-FFF2-40B4-BE49-F238E27FC236}">
                <a16:creationId xmlns:a16="http://schemas.microsoft.com/office/drawing/2014/main" id="{49A5E023-46CF-1C9A-E9E4-FD1A952948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4072739ea5_12_0:notes">
            <a:extLst>
              <a:ext uri="{FF2B5EF4-FFF2-40B4-BE49-F238E27FC236}">
                <a16:creationId xmlns:a16="http://schemas.microsoft.com/office/drawing/2014/main" id="{ACEDDDA6-C65E-175F-63F7-779E4BB775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007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4FDFB4B8-54D9-1C09-87D7-5262A7992D6E}"/>
            </a:ext>
          </a:extLst>
        </p:cNvPr>
        <p:cNvGrpSpPr/>
        <p:nvPr/>
      </p:nvGrpSpPr>
      <p:grpSpPr>
        <a:xfrm>
          <a:off x="0" y="0"/>
          <a:ext cx="0" cy="0"/>
          <a:chOff x="0" y="0"/>
          <a:chExt cx="0" cy="0"/>
        </a:xfrm>
      </p:grpSpPr>
      <p:sp>
        <p:nvSpPr>
          <p:cNvPr id="403" name="Google Shape;403;g54dda1946d_6_308:notes">
            <a:extLst>
              <a:ext uri="{FF2B5EF4-FFF2-40B4-BE49-F238E27FC236}">
                <a16:creationId xmlns:a16="http://schemas.microsoft.com/office/drawing/2014/main" id="{FA5E47D1-EF0B-651C-C78C-68E29B0E72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4dda1946d_6_308:notes">
            <a:extLst>
              <a:ext uri="{FF2B5EF4-FFF2-40B4-BE49-F238E27FC236}">
                <a16:creationId xmlns:a16="http://schemas.microsoft.com/office/drawing/2014/main" id="{127BB875-D1D5-9608-1159-8CD631E7DF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4584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08475"/>
            <a:ext cx="41139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400">
                <a:latin typeface="AndesNeue Alt 3 Bold" panose="00000800000000000000" pitchFamily="2"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fr-FR"/>
              <a:t>Modifiez le style du titre</a:t>
            </a:r>
            <a:endParaRPr dirty="0"/>
          </a:p>
        </p:txBody>
      </p:sp>
      <p:sp>
        <p:nvSpPr>
          <p:cNvPr id="10" name="Google Shape;10;p2"/>
          <p:cNvSpPr txBox="1">
            <a:spLocks noGrp="1"/>
          </p:cNvSpPr>
          <p:nvPr>
            <p:ph type="subTitle" idx="1"/>
          </p:nvPr>
        </p:nvSpPr>
        <p:spPr>
          <a:xfrm>
            <a:off x="713225" y="3159225"/>
            <a:ext cx="41139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bg2"/>
                </a:solidFill>
                <a:latin typeface="AndesNeue Alt 3 Book" panose="00000500000000000000" pitchFamily="2"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fr-FR"/>
              <a:t>Modifiez le style des sous-titres du masque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29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3821325" y="2423475"/>
            <a:ext cx="4609500" cy="7926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5000">
                <a:latin typeface="AndesNeue Alt 3 Bold" panose="000008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fr-FR"/>
              <a:t>Modifiez le style du titre</a:t>
            </a:r>
            <a:endParaRPr dirty="0"/>
          </a:p>
        </p:txBody>
      </p:sp>
      <p:sp>
        <p:nvSpPr>
          <p:cNvPr id="24" name="Google Shape;24;p3"/>
          <p:cNvSpPr txBox="1">
            <a:spLocks noGrp="1"/>
          </p:cNvSpPr>
          <p:nvPr>
            <p:ph type="title" idx="2" hasCustomPrompt="1"/>
          </p:nvPr>
        </p:nvSpPr>
        <p:spPr>
          <a:xfrm>
            <a:off x="6375092" y="999576"/>
            <a:ext cx="2055733"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accent1"/>
                </a:solidFill>
                <a:latin typeface="AndesNeue Alt 3 Bold" panose="00000800000000000000" pitchFamily="2"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lang="fr-FR" dirty="0"/>
              <a:t>xx</a:t>
            </a:r>
            <a:endParaRPr dirty="0"/>
          </a:p>
        </p:txBody>
      </p:sp>
      <p:sp>
        <p:nvSpPr>
          <p:cNvPr id="25" name="Google Shape;25;p3"/>
          <p:cNvSpPr txBox="1">
            <a:spLocks noGrp="1"/>
          </p:cNvSpPr>
          <p:nvPr>
            <p:ph type="subTitle" idx="1"/>
          </p:nvPr>
        </p:nvSpPr>
        <p:spPr>
          <a:xfrm>
            <a:off x="3821325" y="3214526"/>
            <a:ext cx="46095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solidFill>
                  <a:schemeClr val="bg2"/>
                </a:solidFill>
                <a:latin typeface="AndesNeue Alt 3 Book" panose="000005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20000" y="635457"/>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AndesNeue Alt 3 Bold" panose="00000800000000000000" pitchFamily="2"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r>
              <a:rPr lang="fr-FR"/>
              <a:t>Modifiez le style du titre</a:t>
            </a:r>
            <a:endParaRPr dirty="0"/>
          </a:p>
        </p:txBody>
      </p:sp>
      <p:sp>
        <p:nvSpPr>
          <p:cNvPr id="70" name="Google Shape;70;p7"/>
          <p:cNvSpPr txBox="1">
            <a:spLocks noGrp="1"/>
          </p:cNvSpPr>
          <p:nvPr>
            <p:ph type="body" idx="1"/>
          </p:nvPr>
        </p:nvSpPr>
        <p:spPr>
          <a:xfrm>
            <a:off x="720000" y="1751700"/>
            <a:ext cx="4121700" cy="2145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2"/>
              </a:buClr>
              <a:buSzPts val="1400"/>
              <a:buChar char="●"/>
              <a:defRPr>
                <a:latin typeface="AndesNeue Alt 3 Book" panose="00000500000000000000" pitchFamily="2" charset="0"/>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pPr lvl="0"/>
            <a:r>
              <a:rPr lang="fr-FR"/>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sp>
        <p:nvSpPr>
          <p:cNvPr id="80" name="Google Shape;80;p11"/>
          <p:cNvSpPr txBox="1">
            <a:spLocks noGrp="1"/>
          </p:cNvSpPr>
          <p:nvPr>
            <p:ph type="title" hasCustomPrompt="1"/>
          </p:nvPr>
        </p:nvSpPr>
        <p:spPr>
          <a:xfrm>
            <a:off x="1284000" y="1902050"/>
            <a:ext cx="6576000" cy="943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AndesNeue Alt 3 Bold" panose="00000800000000000000" pitchFamily="2"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81" name="Google Shape;81;p11"/>
          <p:cNvSpPr txBox="1">
            <a:spLocks noGrp="1"/>
          </p:cNvSpPr>
          <p:nvPr>
            <p:ph type="subTitle" idx="1"/>
          </p:nvPr>
        </p:nvSpPr>
        <p:spPr>
          <a:xfrm>
            <a:off x="1284000" y="2845750"/>
            <a:ext cx="6576000" cy="39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atin typeface="AndesNeue Alt 3 Book" panose="00000500000000000000" pitchFamily="2"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r>
              <a:rPr lang="fr-FR"/>
              <a:t>Modifiez le style des sous-titres du masque</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Vide">
    <p:bg>
      <p:bgPr>
        <a:solidFill>
          <a:srgbClr val="FFFFFF"/>
        </a:solidFill>
        <a:effectLst/>
      </p:bgPr>
    </p:bg>
    <p:spTree>
      <p:nvGrpSpPr>
        <p:cNvPr id="1" name="Shape 8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AndesNeue Alt 3 Bold" panose="00000800000000000000" pitchFamily="2"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r>
              <a:rPr lang="fr-FR"/>
              <a:t>Modifiez le style du titre</a:t>
            </a:r>
            <a:endParaRPr dirty="0"/>
          </a:p>
        </p:txBody>
      </p:sp>
      <p:sp>
        <p:nvSpPr>
          <p:cNvPr id="85" name="Google Shape;85;p13"/>
          <p:cNvSpPr txBox="1">
            <a:spLocks noGrp="1"/>
          </p:cNvSpPr>
          <p:nvPr>
            <p:ph type="subTitle" idx="1"/>
          </p:nvPr>
        </p:nvSpPr>
        <p:spPr>
          <a:xfrm>
            <a:off x="713175" y="2139189"/>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ndesNeue Alt 3 Book" panose="000005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86" name="Google Shape;86;p13"/>
          <p:cNvSpPr txBox="1">
            <a:spLocks noGrp="1"/>
          </p:cNvSpPr>
          <p:nvPr>
            <p:ph type="subTitle" idx="2"/>
          </p:nvPr>
        </p:nvSpPr>
        <p:spPr>
          <a:xfrm>
            <a:off x="3394784" y="2139189"/>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ndesNeue Alt 3 Book" panose="000005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87" name="Google Shape;87;p13"/>
          <p:cNvSpPr txBox="1">
            <a:spLocks noGrp="1"/>
          </p:cNvSpPr>
          <p:nvPr>
            <p:ph type="subTitle" idx="3"/>
          </p:nvPr>
        </p:nvSpPr>
        <p:spPr>
          <a:xfrm>
            <a:off x="2053983" y="3872374"/>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ndesNeue Alt 3 Book" panose="000005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88" name="Google Shape;88;p13"/>
          <p:cNvSpPr txBox="1">
            <a:spLocks noGrp="1"/>
          </p:cNvSpPr>
          <p:nvPr>
            <p:ph type="subTitle" idx="4"/>
          </p:nvPr>
        </p:nvSpPr>
        <p:spPr>
          <a:xfrm>
            <a:off x="4735668" y="3872374"/>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ndesNeue Alt 3 Book" panose="000005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89" name="Google Shape;89;p13"/>
          <p:cNvSpPr txBox="1">
            <a:spLocks noGrp="1"/>
          </p:cNvSpPr>
          <p:nvPr>
            <p:ph type="subTitle" idx="5"/>
          </p:nvPr>
        </p:nvSpPr>
        <p:spPr>
          <a:xfrm>
            <a:off x="6076376" y="2139189"/>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ndesNeue Alt 3 Book" panose="000005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90" name="Google Shape;90;p13"/>
          <p:cNvSpPr txBox="1">
            <a:spLocks noGrp="1"/>
          </p:cNvSpPr>
          <p:nvPr>
            <p:ph type="title" idx="6" hasCustomPrompt="1"/>
          </p:nvPr>
        </p:nvSpPr>
        <p:spPr>
          <a:xfrm>
            <a:off x="1515259" y="1319600"/>
            <a:ext cx="750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1"/>
                </a:solidFill>
                <a:latin typeface="AndesNeue Alt 3 Bold" panose="000008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1" name="Google Shape;91;p13"/>
          <p:cNvSpPr txBox="1">
            <a:spLocks noGrp="1"/>
          </p:cNvSpPr>
          <p:nvPr>
            <p:ph type="title" idx="7" hasCustomPrompt="1"/>
          </p:nvPr>
        </p:nvSpPr>
        <p:spPr>
          <a:xfrm>
            <a:off x="2856067" y="3052200"/>
            <a:ext cx="750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1"/>
                </a:solidFill>
                <a:latin typeface="AndesNeue Alt 3 Bold" panose="000008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2" name="Google Shape;92;p13"/>
          <p:cNvSpPr txBox="1">
            <a:spLocks noGrp="1"/>
          </p:cNvSpPr>
          <p:nvPr>
            <p:ph type="title" idx="8" hasCustomPrompt="1"/>
          </p:nvPr>
        </p:nvSpPr>
        <p:spPr>
          <a:xfrm>
            <a:off x="4196868" y="1319600"/>
            <a:ext cx="750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1"/>
                </a:solidFill>
                <a:latin typeface="AndesNeue Alt 3 Bold" panose="000008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3" name="Google Shape;93;p13"/>
          <p:cNvSpPr txBox="1">
            <a:spLocks noGrp="1"/>
          </p:cNvSpPr>
          <p:nvPr>
            <p:ph type="title" idx="9" hasCustomPrompt="1"/>
          </p:nvPr>
        </p:nvSpPr>
        <p:spPr>
          <a:xfrm>
            <a:off x="5537752" y="3052200"/>
            <a:ext cx="750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1"/>
                </a:solidFill>
                <a:latin typeface="AndesNeue Alt 3 Bold" panose="000008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4" name="Google Shape;94;p13"/>
          <p:cNvSpPr txBox="1">
            <a:spLocks noGrp="1"/>
          </p:cNvSpPr>
          <p:nvPr>
            <p:ph type="title" idx="13" hasCustomPrompt="1"/>
          </p:nvPr>
        </p:nvSpPr>
        <p:spPr>
          <a:xfrm>
            <a:off x="6878460" y="1319600"/>
            <a:ext cx="750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1"/>
                </a:solidFill>
                <a:latin typeface="AndesNeue Alt 3 Bold" panose="000008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5" name="Google Shape;95;p13"/>
          <p:cNvSpPr txBox="1">
            <a:spLocks noGrp="1"/>
          </p:cNvSpPr>
          <p:nvPr>
            <p:ph type="subTitle" idx="14"/>
          </p:nvPr>
        </p:nvSpPr>
        <p:spPr>
          <a:xfrm>
            <a:off x="713175" y="1801102"/>
            <a:ext cx="23544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AndesNeue Alt 3 Bold" panose="00000800000000000000" pitchFamily="2" charset="0"/>
                <a:ea typeface="AndesNeue Alt 3 Bold" panose="00000800000000000000" pitchFamily="2"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r>
              <a:rPr lang="fr-FR"/>
              <a:t>Modifiez le style des sous-titres du masque</a:t>
            </a:r>
            <a:endParaRPr dirty="0"/>
          </a:p>
        </p:txBody>
      </p:sp>
      <p:sp>
        <p:nvSpPr>
          <p:cNvPr id="96" name="Google Shape;96;p13"/>
          <p:cNvSpPr txBox="1">
            <a:spLocks noGrp="1"/>
          </p:cNvSpPr>
          <p:nvPr>
            <p:ph type="subTitle" idx="15"/>
          </p:nvPr>
        </p:nvSpPr>
        <p:spPr>
          <a:xfrm>
            <a:off x="3394784" y="1801102"/>
            <a:ext cx="23544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AndesNeue Alt 3 Bold" panose="00000800000000000000" pitchFamily="2" charset="0"/>
                <a:ea typeface="AndesNeue Alt 3 Bold" panose="00000800000000000000" pitchFamily="2"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r>
              <a:rPr lang="fr-FR"/>
              <a:t>Modifiez le style des sous-titres du masque</a:t>
            </a:r>
            <a:endParaRPr dirty="0"/>
          </a:p>
        </p:txBody>
      </p:sp>
      <p:sp>
        <p:nvSpPr>
          <p:cNvPr id="97" name="Google Shape;97;p13"/>
          <p:cNvSpPr txBox="1">
            <a:spLocks noGrp="1"/>
          </p:cNvSpPr>
          <p:nvPr>
            <p:ph type="subTitle" idx="16"/>
          </p:nvPr>
        </p:nvSpPr>
        <p:spPr>
          <a:xfrm>
            <a:off x="6076376" y="1801102"/>
            <a:ext cx="23544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AndesNeue Alt 3 Bold" panose="00000800000000000000" pitchFamily="2" charset="0"/>
                <a:ea typeface="AndesNeue Alt 3 Bold" panose="00000800000000000000" pitchFamily="2"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r>
              <a:rPr lang="fr-FR"/>
              <a:t>Modifiez le style des sous-titres du masque</a:t>
            </a:r>
            <a:endParaRPr dirty="0"/>
          </a:p>
        </p:txBody>
      </p:sp>
      <p:sp>
        <p:nvSpPr>
          <p:cNvPr id="98" name="Google Shape;98;p13"/>
          <p:cNvSpPr txBox="1">
            <a:spLocks noGrp="1"/>
          </p:cNvSpPr>
          <p:nvPr>
            <p:ph type="subTitle" idx="17"/>
          </p:nvPr>
        </p:nvSpPr>
        <p:spPr>
          <a:xfrm>
            <a:off x="2053983" y="3533769"/>
            <a:ext cx="23544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AndesNeue Alt 3 Bold" panose="00000800000000000000" pitchFamily="2" charset="0"/>
                <a:ea typeface="AndesNeue Alt 3 Bold" panose="00000800000000000000" pitchFamily="2"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r>
              <a:rPr lang="fr-FR"/>
              <a:t>Modifiez le style des sous-titres du masque</a:t>
            </a:r>
            <a:endParaRPr dirty="0"/>
          </a:p>
        </p:txBody>
      </p:sp>
      <p:sp>
        <p:nvSpPr>
          <p:cNvPr id="99" name="Google Shape;99;p13"/>
          <p:cNvSpPr txBox="1">
            <a:spLocks noGrp="1"/>
          </p:cNvSpPr>
          <p:nvPr>
            <p:ph type="subTitle" idx="18"/>
          </p:nvPr>
        </p:nvSpPr>
        <p:spPr>
          <a:xfrm>
            <a:off x="4735668" y="3533769"/>
            <a:ext cx="23544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AndesNeue Alt 3 Bold" panose="00000800000000000000" pitchFamily="2" charset="0"/>
                <a:ea typeface="AndesNeue Alt 3 Bold" panose="00000800000000000000" pitchFamily="2"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r>
              <a:rPr lang="fr-FR"/>
              <a:t>Modifiez le style des sous-titres du masque</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AndesNeue Alt 3 Bold" panose="00000800000000000000" pitchFamily="2"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r>
              <a:rPr lang="fr-FR"/>
              <a:t>Modifiez le style du titre</a:t>
            </a:r>
            <a:endParaRPr dirty="0"/>
          </a:p>
        </p:txBody>
      </p:sp>
      <p:sp>
        <p:nvSpPr>
          <p:cNvPr id="177" name="Google Shape;177;p23"/>
          <p:cNvSpPr txBox="1">
            <a:spLocks noGrp="1"/>
          </p:cNvSpPr>
          <p:nvPr>
            <p:ph type="subTitle" idx="1"/>
          </p:nvPr>
        </p:nvSpPr>
        <p:spPr>
          <a:xfrm>
            <a:off x="4743229" y="1820025"/>
            <a:ext cx="3573300" cy="195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ndesNeue Alt 3 Book" panose="000005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178" name="Google Shape;178;p23"/>
          <p:cNvSpPr txBox="1">
            <a:spLocks noGrp="1"/>
          </p:cNvSpPr>
          <p:nvPr>
            <p:ph type="subTitle" idx="2"/>
          </p:nvPr>
        </p:nvSpPr>
        <p:spPr>
          <a:xfrm>
            <a:off x="827475" y="1820025"/>
            <a:ext cx="3573300" cy="195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ndesNeue Alt 3 Book" panose="00000500000000000000"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39"/>
        <p:cNvGrpSpPr/>
        <p:nvPr/>
      </p:nvGrpSpPr>
      <p:grpSpPr>
        <a:xfrm>
          <a:off x="0" y="0"/>
          <a:ext cx="0" cy="0"/>
          <a:chOff x="0" y="0"/>
          <a:chExt cx="0" cy="0"/>
        </a:xfrm>
      </p:grpSpPr>
      <p:sp>
        <p:nvSpPr>
          <p:cNvPr id="240" name="Google Shape;240;p28"/>
          <p:cNvSpPr txBox="1">
            <a:spLocks noGrp="1"/>
          </p:cNvSpPr>
          <p:nvPr>
            <p:ph type="title" hasCustomPrompt="1"/>
          </p:nvPr>
        </p:nvSpPr>
        <p:spPr>
          <a:xfrm>
            <a:off x="713225" y="638350"/>
            <a:ext cx="40563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solidFill>
                  <a:schemeClr val="bg2"/>
                </a:solidFill>
                <a:latin typeface="AndesNeue Alt 3 Bold" panose="00000800000000000000" pitchFamily="2"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41" name="Google Shape;241;p28"/>
          <p:cNvSpPr txBox="1">
            <a:spLocks noGrp="1"/>
          </p:cNvSpPr>
          <p:nvPr>
            <p:ph type="subTitle" idx="1"/>
          </p:nvPr>
        </p:nvSpPr>
        <p:spPr>
          <a:xfrm>
            <a:off x="713225" y="1311342"/>
            <a:ext cx="4056300" cy="34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ndesNeue Alt 3 Book" panose="00000500000000000000" pitchFamily="2"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r>
              <a:rPr lang="fr-FR"/>
              <a:t>Modifiez le style des sous-titres du masque</a:t>
            </a:r>
            <a:endParaRPr dirty="0"/>
          </a:p>
        </p:txBody>
      </p:sp>
      <p:sp>
        <p:nvSpPr>
          <p:cNvPr id="242" name="Google Shape;242;p28"/>
          <p:cNvSpPr txBox="1">
            <a:spLocks noGrp="1"/>
          </p:cNvSpPr>
          <p:nvPr>
            <p:ph type="title" idx="2" hasCustomPrompt="1"/>
          </p:nvPr>
        </p:nvSpPr>
        <p:spPr>
          <a:xfrm>
            <a:off x="713225" y="2037962"/>
            <a:ext cx="40563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solidFill>
                  <a:schemeClr val="accent1"/>
                </a:solidFill>
                <a:latin typeface="AndesNeue Alt 3 Bold" panose="00000800000000000000" pitchFamily="2"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43" name="Google Shape;243;p28"/>
          <p:cNvSpPr txBox="1">
            <a:spLocks noGrp="1"/>
          </p:cNvSpPr>
          <p:nvPr>
            <p:ph type="subTitle" idx="3"/>
          </p:nvPr>
        </p:nvSpPr>
        <p:spPr>
          <a:xfrm>
            <a:off x="713225" y="2710975"/>
            <a:ext cx="4056300" cy="34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ndesNeue Alt 3 Book" panose="00000500000000000000" pitchFamily="2"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r>
              <a:rPr lang="fr-FR"/>
              <a:t>Modifiez le style des sous-titres du masque</a:t>
            </a:r>
            <a:endParaRPr dirty="0"/>
          </a:p>
        </p:txBody>
      </p:sp>
      <p:sp>
        <p:nvSpPr>
          <p:cNvPr id="244" name="Google Shape;244;p28"/>
          <p:cNvSpPr txBox="1">
            <a:spLocks noGrp="1"/>
          </p:cNvSpPr>
          <p:nvPr>
            <p:ph type="title" idx="4" hasCustomPrompt="1"/>
          </p:nvPr>
        </p:nvSpPr>
        <p:spPr>
          <a:xfrm>
            <a:off x="713225" y="3437549"/>
            <a:ext cx="40563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solidFill>
                  <a:schemeClr val="bg2"/>
                </a:solidFill>
                <a:latin typeface="AndesNeue Alt 3 Bold" panose="00000800000000000000" pitchFamily="2"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45" name="Google Shape;245;p28"/>
          <p:cNvSpPr txBox="1">
            <a:spLocks noGrp="1"/>
          </p:cNvSpPr>
          <p:nvPr>
            <p:ph type="subTitle" idx="5"/>
          </p:nvPr>
        </p:nvSpPr>
        <p:spPr>
          <a:xfrm>
            <a:off x="713225" y="4110573"/>
            <a:ext cx="4056300" cy="34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ndesNeue Alt 3 Book" panose="00000500000000000000" pitchFamily="2"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r>
              <a:rPr lang="fr-FR"/>
              <a:t>Modifiez le style des sous-titres du masque</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7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1F1"/>
        </a:solidFill>
        <a:effectLst/>
      </p:bgPr>
    </p:bg>
    <p:spTree>
      <p:nvGrpSpPr>
        <p:cNvPr id="1" name="Shape 5"/>
        <p:cNvGrpSpPr/>
        <p:nvPr/>
      </p:nvGrpSpPr>
      <p:grpSpPr>
        <a:xfrm>
          <a:off x="0" y="0"/>
          <a:ext cx="0" cy="0"/>
          <a:chOff x="0" y="0"/>
          <a:chExt cx="0" cy="0"/>
        </a:xfrm>
      </p:grpSpPr>
      <p:sp>
        <p:nvSpPr>
          <p:cNvPr id="20" name="Rectangle 19">
            <a:extLst>
              <a:ext uri="{FF2B5EF4-FFF2-40B4-BE49-F238E27FC236}">
                <a16:creationId xmlns:a16="http://schemas.microsoft.com/office/drawing/2014/main" id="{BE143CD5-ACD1-4852-10FA-08832A7E8238}"/>
              </a:ext>
            </a:extLst>
          </p:cNvPr>
          <p:cNvSpPr>
            <a:spLocks noGrp="1" noRot="1" noMove="1" noResize="1" noEditPoints="1" noAdjustHandles="1" noChangeArrowheads="1" noChangeShapeType="1"/>
          </p:cNvSpPr>
          <p:nvPr userDrawn="1"/>
        </p:nvSpPr>
        <p:spPr>
          <a:xfrm>
            <a:off x="0" y="4659472"/>
            <a:ext cx="9144000" cy="48402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553309A9-5659-7F89-613C-025D706276FD}"/>
              </a:ext>
            </a:extLst>
          </p:cNvPr>
          <p:cNvPicPr>
            <a:picLocks noGrp="1" noRot="1" noChangeAspect="1" noMove="1" noResize="1" noEditPoints="1" noAdjustHandles="1" noChangeArrowheads="1" noChangeShapeType="1" noCrop="1"/>
          </p:cNvPicPr>
          <p:nvPr userDrawn="1"/>
        </p:nvPicPr>
        <p:blipFill>
          <a:blip r:embed="rId13"/>
          <a:stretch>
            <a:fillRect/>
          </a:stretch>
        </p:blipFill>
        <p:spPr>
          <a:xfrm>
            <a:off x="0" y="0"/>
            <a:ext cx="9144000" cy="524127"/>
          </a:xfrm>
          <a:prstGeom prst="rect">
            <a:avLst/>
          </a:prstGeom>
        </p:spPr>
      </p:pic>
      <p:pic>
        <p:nvPicPr>
          <p:cNvPr id="10" name="Graphique 9">
            <a:extLst>
              <a:ext uri="{FF2B5EF4-FFF2-40B4-BE49-F238E27FC236}">
                <a16:creationId xmlns:a16="http://schemas.microsoft.com/office/drawing/2014/main" id="{7E5E8830-5D56-41C7-E1D2-BC55E5DF13B4}"/>
              </a:ext>
            </a:extLst>
          </p:cNvPr>
          <p:cNvPicPr>
            <a:picLocks noGrp="1" noRot="1" noChangeAspect="1" noMove="1" noResize="1" noEditPoints="1" noAdjustHandles="1" noChangeArrowheads="1" noChangeShapeType="1" noCrop="1"/>
          </p:cNvPicPr>
          <p:nvPr userDrawn="1"/>
        </p:nvPicPr>
        <p:blipFill>
          <a:blip r:embed="rId14">
            <a:extLst>
              <a:ext uri="{96DAC541-7B7A-43D3-8B79-37D633B846F1}">
                <asvg:svgBlip xmlns:asvg="http://schemas.microsoft.com/office/drawing/2016/SVG/main" r:embed="rId15"/>
              </a:ext>
            </a:extLst>
          </a:blip>
          <a:stretch>
            <a:fillRect/>
          </a:stretch>
        </p:blipFill>
        <p:spPr>
          <a:xfrm>
            <a:off x="8057230" y="4723072"/>
            <a:ext cx="861744" cy="337623"/>
          </a:xfrm>
          <a:prstGeom prst="rect">
            <a:avLst/>
          </a:prstGeom>
        </p:spPr>
      </p:pic>
      <p:pic>
        <p:nvPicPr>
          <p:cNvPr id="11" name="Graphique 10">
            <a:extLst>
              <a:ext uri="{FF2B5EF4-FFF2-40B4-BE49-F238E27FC236}">
                <a16:creationId xmlns:a16="http://schemas.microsoft.com/office/drawing/2014/main" id="{95B17135-6F10-1800-B57F-13804E91B8CC}"/>
              </a:ext>
            </a:extLst>
          </p:cNvPr>
          <p:cNvPicPr>
            <a:picLocks noGrp="1" noRot="1" noChangeAspect="1" noMove="1" noResize="1" noEditPoints="1" noAdjustHandles="1" noChangeArrowheads="1" noChangeShapeType="1" noCrop="1"/>
          </p:cNvPicPr>
          <p:nvPr userDrawn="1"/>
        </p:nvPicPr>
        <p:blipFill>
          <a:blip r:embed="rId16">
            <a:extLst>
              <a:ext uri="{96DAC541-7B7A-43D3-8B79-37D633B846F1}">
                <asvg:svgBlip xmlns:asvg="http://schemas.microsoft.com/office/drawing/2016/SVG/main" r:embed="rId17"/>
              </a:ext>
            </a:extLst>
          </a:blip>
          <a:stretch>
            <a:fillRect/>
          </a:stretch>
        </p:blipFill>
        <p:spPr>
          <a:xfrm>
            <a:off x="6426556" y="4778918"/>
            <a:ext cx="1339643" cy="232030"/>
          </a:xfrm>
          <a:prstGeom prst="rect">
            <a:avLst/>
          </a:prstGeom>
        </p:spPr>
      </p:pic>
      <p:sp>
        <p:nvSpPr>
          <p:cNvPr id="13" name="Espace réservé du titre 12">
            <a:extLst>
              <a:ext uri="{FF2B5EF4-FFF2-40B4-BE49-F238E27FC236}">
                <a16:creationId xmlns:a16="http://schemas.microsoft.com/office/drawing/2014/main" id="{A7EC4FC6-ADF4-39E4-E8CF-EA3DB15CD912}"/>
              </a:ext>
            </a:extLst>
          </p:cNvPr>
          <p:cNvSpPr>
            <a:spLocks noGrp="1"/>
          </p:cNvSpPr>
          <p:nvPr>
            <p:ph type="title"/>
          </p:nvPr>
        </p:nvSpPr>
        <p:spPr>
          <a:xfrm>
            <a:off x="713225" y="574625"/>
            <a:ext cx="7717500" cy="524127"/>
          </a:xfrm>
          <a:prstGeom prst="rect">
            <a:avLst/>
          </a:prstGeom>
        </p:spPr>
        <p:txBody>
          <a:bodyPr vert="horz" lIns="91440" tIns="45720" rIns="91440" bIns="45720" rtlCol="0" anchor="ctr">
            <a:normAutofit/>
          </a:bodyPr>
          <a:lstStyle/>
          <a:p>
            <a:r>
              <a:rPr lang="fr-FR" dirty="0"/>
              <a:t>Modifiez le style du titre</a:t>
            </a:r>
          </a:p>
        </p:txBody>
      </p:sp>
      <p:sp>
        <p:nvSpPr>
          <p:cNvPr id="15" name="Espace réservé du texte 14">
            <a:extLst>
              <a:ext uri="{FF2B5EF4-FFF2-40B4-BE49-F238E27FC236}">
                <a16:creationId xmlns:a16="http://schemas.microsoft.com/office/drawing/2014/main" id="{B4D61241-E8FA-C77C-0B1F-65A6BBDF4F22}"/>
              </a:ext>
            </a:extLst>
          </p:cNvPr>
          <p:cNvSpPr>
            <a:spLocks noGrp="1"/>
          </p:cNvSpPr>
          <p:nvPr>
            <p:ph type="body" idx="1"/>
          </p:nvPr>
        </p:nvSpPr>
        <p:spPr>
          <a:xfrm>
            <a:off x="713225" y="1149250"/>
            <a:ext cx="7717550" cy="348307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9" name="Connecteur droit 18">
            <a:extLst>
              <a:ext uri="{FF2B5EF4-FFF2-40B4-BE49-F238E27FC236}">
                <a16:creationId xmlns:a16="http://schemas.microsoft.com/office/drawing/2014/main" id="{D42FB621-91CB-2261-DF9B-AD9385DB7DD3}"/>
              </a:ext>
            </a:extLst>
          </p:cNvPr>
          <p:cNvCxnSpPr>
            <a:cxnSpLocks noGrp="1" noRot="1" noMove="1" noResize="1" noEditPoints="1" noAdjustHandles="1" noChangeArrowheads="1" noChangeShapeType="1"/>
          </p:cNvCxnSpPr>
          <p:nvPr userDrawn="1"/>
        </p:nvCxnSpPr>
        <p:spPr>
          <a:xfrm>
            <a:off x="0" y="4632325"/>
            <a:ext cx="9144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E4FBB416-E1FF-87FA-8C22-73F2961C2092}"/>
              </a:ext>
            </a:extLst>
          </p:cNvPr>
          <p:cNvSpPr txBox="1">
            <a:spLocks noGrp="1" noRot="1" noMove="1" noResize="1" noEditPoints="1" noAdjustHandles="1" noChangeArrowheads="1" noChangeShapeType="1"/>
          </p:cNvSpPr>
          <p:nvPr userDrawn="1"/>
        </p:nvSpPr>
        <p:spPr>
          <a:xfrm>
            <a:off x="389391" y="4761221"/>
            <a:ext cx="4580848" cy="276999"/>
          </a:xfrm>
          <a:prstGeom prst="rect">
            <a:avLst/>
          </a:prstGeom>
          <a:noFill/>
        </p:spPr>
        <p:txBody>
          <a:bodyPr wrap="square">
            <a:spAutoFit/>
          </a:bodyPr>
          <a:lstStyle/>
          <a:p>
            <a:pPr>
              <a:buClrTx/>
              <a:buFontTx/>
              <a:buNone/>
              <a:defRPr/>
            </a:pPr>
            <a:r>
              <a:rPr lang="fr-FR" sz="1200" kern="1200" dirty="0">
                <a:solidFill>
                  <a:schemeClr val="tx1"/>
                </a:solidFill>
                <a:latin typeface="AndesNeue Alt 3 Medium"/>
                <a:ea typeface="+mn-ea"/>
                <a:cs typeface="+mn-cs"/>
              </a:rPr>
              <a:t>25 septembre 2025 </a:t>
            </a:r>
            <a:r>
              <a:rPr lang="fr-FR" sz="1200" kern="1200" dirty="0">
                <a:solidFill>
                  <a:srgbClr val="EB5C5C"/>
                </a:solidFill>
                <a:latin typeface="AndesNeue Alt 3 Medium"/>
                <a:ea typeface="+mn-ea"/>
                <a:cs typeface="+mn-cs"/>
              </a:rPr>
              <a:t>•</a:t>
            </a:r>
            <a:r>
              <a:rPr lang="fr-FR" sz="1200" kern="1200" dirty="0">
                <a:solidFill>
                  <a:prstClr val="black"/>
                </a:solidFill>
                <a:latin typeface="AndesNeue Alt 3 Medium"/>
                <a:ea typeface="+mn-ea"/>
                <a:cs typeface="+mn-cs"/>
              </a:rPr>
              <a:t> </a:t>
            </a:r>
            <a:r>
              <a:rPr lang="fr-FR" sz="1200" kern="1200" dirty="0">
                <a:solidFill>
                  <a:schemeClr val="tx1"/>
                </a:solidFill>
                <a:latin typeface="AndesNeue Alt 3 Medium"/>
                <a:ea typeface="+mn-ea"/>
                <a:cs typeface="+mn-cs"/>
              </a:rPr>
              <a:t>Nancy (54)</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7" r:id="rId4"/>
    <p:sldLayoutId id="2147483658" r:id="rId5"/>
    <p:sldLayoutId id="2147483659" r:id="rId6"/>
    <p:sldLayoutId id="2147483669" r:id="rId7"/>
    <p:sldLayoutId id="2147483674" r:id="rId8"/>
    <p:sldLayoutId id="2147483677" r:id="rId9"/>
    <p:sldLayoutId id="2147483678" r:id="rId10"/>
    <p:sldLayoutId id="2147483679" r:id="rId1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AndesNeue Alt 3 Bold" panose="00000800000000000000"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dirty="0">
          <a:solidFill>
            <a:schemeClr val="tx1"/>
          </a:solidFill>
          <a:latin typeface="AndesNeue Alt 3 Book" panose="00000500000000000000" pitchFamily="2" charset="0"/>
          <a:ea typeface="AndesNeue Alt 3 Book" panose="00000500000000000000"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7"/>
          <p:cNvSpPr txBox="1">
            <a:spLocks noGrp="1"/>
          </p:cNvSpPr>
          <p:nvPr>
            <p:ph type="ctrTitle"/>
          </p:nvPr>
        </p:nvSpPr>
        <p:spPr>
          <a:xfrm>
            <a:off x="713225" y="478057"/>
            <a:ext cx="4113900" cy="354252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t>LES ECHELLES D’EVALUATION DE LA DOULEUR, COMMENT CHOISIR?</a:t>
            </a:r>
            <a:endParaRPr sz="3600" dirty="0"/>
          </a:p>
        </p:txBody>
      </p:sp>
      <p:sp>
        <p:nvSpPr>
          <p:cNvPr id="3" name="Sous-titre 2">
            <a:extLst>
              <a:ext uri="{FF2B5EF4-FFF2-40B4-BE49-F238E27FC236}">
                <a16:creationId xmlns:a16="http://schemas.microsoft.com/office/drawing/2014/main" id="{68F44B2B-5E02-0AB6-0406-BEE4FFC109F1}"/>
              </a:ext>
            </a:extLst>
          </p:cNvPr>
          <p:cNvSpPr>
            <a:spLocks noGrp="1"/>
          </p:cNvSpPr>
          <p:nvPr>
            <p:ph type="subTitle" idx="1"/>
          </p:nvPr>
        </p:nvSpPr>
        <p:spPr>
          <a:xfrm>
            <a:off x="713225" y="3923997"/>
            <a:ext cx="4113900" cy="475800"/>
          </a:xfrm>
        </p:spPr>
        <p:txBody>
          <a:bodyPr/>
          <a:lstStyle/>
          <a:p>
            <a:r>
              <a:rPr lang="fr-FR" sz="1400" dirty="0"/>
              <a:t>Marie-Hélène LEININGER</a:t>
            </a:r>
          </a:p>
          <a:p>
            <a:r>
              <a:rPr lang="fr-FR" sz="1400" dirty="0"/>
              <a:t>Infirmière au SAU de Châlons-en-Champagne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6"/>
          <p:cNvSpPr txBox="1">
            <a:spLocks noGrp="1"/>
          </p:cNvSpPr>
          <p:nvPr>
            <p:ph type="title"/>
          </p:nvPr>
        </p:nvSpPr>
        <p:spPr>
          <a:xfrm>
            <a:off x="1284000" y="1902050"/>
            <a:ext cx="6576000" cy="94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1er motif de consultation en urgence en 2024</a:t>
            </a:r>
            <a:endParaRPr sz="3600" dirty="0"/>
          </a:p>
        </p:txBody>
      </p:sp>
      <p:sp>
        <p:nvSpPr>
          <p:cNvPr id="756" name="Google Shape;756;p56"/>
          <p:cNvSpPr txBox="1">
            <a:spLocks noGrp="1"/>
          </p:cNvSpPr>
          <p:nvPr>
            <p:ph type="subTitle" idx="1"/>
          </p:nvPr>
        </p:nvSpPr>
        <p:spPr>
          <a:xfrm>
            <a:off x="1284000" y="2845750"/>
            <a:ext cx="6576000" cy="39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9" name="Google Shape;779;p57"/>
          <p:cNvSpPr txBox="1">
            <a:spLocks noGrp="1"/>
          </p:cNvSpPr>
          <p:nvPr>
            <p:ph type="subTitle" idx="1"/>
          </p:nvPr>
        </p:nvSpPr>
        <p:spPr>
          <a:xfrm>
            <a:off x="713225" y="1111649"/>
            <a:ext cx="4056300" cy="34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Des patients admis aux urgences souffrent</a:t>
            </a:r>
            <a:endParaRPr dirty="0"/>
          </a:p>
        </p:txBody>
      </p:sp>
      <p:sp>
        <p:nvSpPr>
          <p:cNvPr id="780" name="Google Shape;780;p57"/>
          <p:cNvSpPr txBox="1">
            <a:spLocks noGrp="1"/>
          </p:cNvSpPr>
          <p:nvPr>
            <p:ph type="title"/>
          </p:nvPr>
        </p:nvSpPr>
        <p:spPr>
          <a:xfrm>
            <a:off x="713225" y="900191"/>
            <a:ext cx="3725771" cy="5171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70% </a:t>
            </a:r>
            <a:endParaRPr dirty="0"/>
          </a:p>
        </p:txBody>
      </p:sp>
      <p:sp>
        <p:nvSpPr>
          <p:cNvPr id="781" name="Google Shape;781;p57"/>
          <p:cNvSpPr txBox="1">
            <a:spLocks noGrp="1"/>
          </p:cNvSpPr>
          <p:nvPr>
            <p:ph type="title" idx="2"/>
          </p:nvPr>
        </p:nvSpPr>
        <p:spPr>
          <a:xfrm>
            <a:off x="713225" y="1927458"/>
            <a:ext cx="4056300" cy="76890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45%</a:t>
            </a:r>
            <a:endParaRPr dirty="0"/>
          </a:p>
        </p:txBody>
      </p:sp>
      <p:sp>
        <p:nvSpPr>
          <p:cNvPr id="782" name="Google Shape;782;p57"/>
          <p:cNvSpPr txBox="1">
            <a:spLocks noGrp="1"/>
          </p:cNvSpPr>
          <p:nvPr>
            <p:ph type="subTitle" idx="3"/>
          </p:nvPr>
        </p:nvSpPr>
        <p:spPr>
          <a:xfrm>
            <a:off x="713225" y="2398950"/>
            <a:ext cx="4056300" cy="345600"/>
          </a:xfrm>
          <a:prstGeom prst="rect">
            <a:avLst/>
          </a:prstGeom>
        </p:spPr>
        <p:txBody>
          <a:bodyPr spcFirstLastPara="1" wrap="square" lIns="91425" tIns="91425" rIns="91425" bIns="91425" anchor="t" anchorCtr="0">
            <a:noAutofit/>
          </a:bodyPr>
          <a:lstStyle/>
          <a:p>
            <a:pPr lvl="0"/>
            <a:r>
              <a:rPr lang="fr-FR" dirty="0"/>
              <a:t>D’entre eux qualifient leur douleur de sévère</a:t>
            </a:r>
          </a:p>
        </p:txBody>
      </p:sp>
      <p:sp>
        <p:nvSpPr>
          <p:cNvPr id="783" name="Google Shape;783;p57"/>
          <p:cNvSpPr txBox="1">
            <a:spLocks noGrp="1"/>
          </p:cNvSpPr>
          <p:nvPr>
            <p:ph type="title" idx="4"/>
          </p:nvPr>
        </p:nvSpPr>
        <p:spPr>
          <a:xfrm>
            <a:off x="713225" y="3004908"/>
            <a:ext cx="4056300" cy="76890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10 à 40% </a:t>
            </a:r>
            <a:endParaRPr dirty="0"/>
          </a:p>
        </p:txBody>
      </p:sp>
      <p:sp>
        <p:nvSpPr>
          <p:cNvPr id="784" name="Google Shape;784;p57"/>
          <p:cNvSpPr txBox="1">
            <a:spLocks noGrp="1"/>
          </p:cNvSpPr>
          <p:nvPr>
            <p:ph type="subTitle" idx="5"/>
          </p:nvPr>
        </p:nvSpPr>
        <p:spPr>
          <a:xfrm>
            <a:off x="713225" y="3508086"/>
            <a:ext cx="4056300" cy="345600"/>
          </a:xfrm>
          <a:prstGeom prst="rect">
            <a:avLst/>
          </a:prstGeom>
        </p:spPr>
        <p:txBody>
          <a:bodyPr spcFirstLastPara="1" wrap="square" lIns="91425" tIns="91425" rIns="91425" bIns="91425" anchor="t" anchorCtr="0">
            <a:noAutofit/>
          </a:bodyPr>
          <a:lstStyle/>
          <a:p>
            <a:pPr lvl="0"/>
            <a:r>
              <a:rPr lang="fr-FR" dirty="0"/>
              <a:t>Des personnes se présentant aux urgences sont des patients ayant des douleurs chroniques </a:t>
            </a:r>
          </a:p>
          <a:p>
            <a:pPr lvl="0"/>
            <a:endParaRPr lang="fr-FR" dirty="0"/>
          </a:p>
          <a:p>
            <a:pPr lvl="0"/>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5">
          <a:extLst>
            <a:ext uri="{FF2B5EF4-FFF2-40B4-BE49-F238E27FC236}">
              <a16:creationId xmlns:a16="http://schemas.microsoft.com/office/drawing/2014/main" id="{B5D8EDEB-B1B4-5FD9-F790-0436FDB4DFC7}"/>
            </a:ext>
          </a:extLst>
        </p:cNvPr>
        <p:cNvGrpSpPr/>
        <p:nvPr/>
      </p:nvGrpSpPr>
      <p:grpSpPr>
        <a:xfrm>
          <a:off x="0" y="0"/>
          <a:ext cx="0" cy="0"/>
          <a:chOff x="0" y="0"/>
          <a:chExt cx="0" cy="0"/>
        </a:xfrm>
      </p:grpSpPr>
      <p:sp>
        <p:nvSpPr>
          <p:cNvPr id="779" name="Google Shape;779;p57">
            <a:extLst>
              <a:ext uri="{FF2B5EF4-FFF2-40B4-BE49-F238E27FC236}">
                <a16:creationId xmlns:a16="http://schemas.microsoft.com/office/drawing/2014/main" id="{942A5511-BA3D-2957-7F79-0E3C0869F4C5}"/>
              </a:ext>
            </a:extLst>
          </p:cNvPr>
          <p:cNvSpPr txBox="1">
            <a:spLocks noGrp="1"/>
          </p:cNvSpPr>
          <p:nvPr>
            <p:ph type="subTitle" idx="1"/>
          </p:nvPr>
        </p:nvSpPr>
        <p:spPr>
          <a:xfrm>
            <a:off x="713225" y="1211912"/>
            <a:ext cx="4357539" cy="6142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Dans 40% des interventions en </a:t>
            </a:r>
            <a:r>
              <a:rPr lang="fr-FR" dirty="0" err="1"/>
              <a:t>pré-hospitalier</a:t>
            </a:r>
            <a:r>
              <a:rPr lang="fr-FR" dirty="0"/>
              <a:t>, la douleur est présente</a:t>
            </a:r>
            <a:endParaRPr dirty="0"/>
          </a:p>
        </p:txBody>
      </p:sp>
      <p:sp>
        <p:nvSpPr>
          <p:cNvPr id="780" name="Google Shape;780;p57">
            <a:extLst>
              <a:ext uri="{FF2B5EF4-FFF2-40B4-BE49-F238E27FC236}">
                <a16:creationId xmlns:a16="http://schemas.microsoft.com/office/drawing/2014/main" id="{D0726945-D325-21D7-9828-8D6D87FD177D}"/>
              </a:ext>
            </a:extLst>
          </p:cNvPr>
          <p:cNvSpPr txBox="1">
            <a:spLocks noGrp="1"/>
          </p:cNvSpPr>
          <p:nvPr>
            <p:ph type="title"/>
          </p:nvPr>
        </p:nvSpPr>
        <p:spPr>
          <a:xfrm>
            <a:off x="713225" y="900191"/>
            <a:ext cx="3725771" cy="5171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FR" dirty="0"/>
              <a:t>40%</a:t>
            </a:r>
            <a:endParaRPr dirty="0"/>
          </a:p>
        </p:txBody>
      </p:sp>
      <p:sp>
        <p:nvSpPr>
          <p:cNvPr id="781" name="Google Shape;781;p57">
            <a:extLst>
              <a:ext uri="{FF2B5EF4-FFF2-40B4-BE49-F238E27FC236}">
                <a16:creationId xmlns:a16="http://schemas.microsoft.com/office/drawing/2014/main" id="{A8279470-89D6-8375-CB86-4A48BACBDAA0}"/>
              </a:ext>
            </a:extLst>
          </p:cNvPr>
          <p:cNvSpPr txBox="1">
            <a:spLocks noGrp="1"/>
          </p:cNvSpPr>
          <p:nvPr>
            <p:ph type="title" idx="2"/>
          </p:nvPr>
        </p:nvSpPr>
        <p:spPr>
          <a:xfrm>
            <a:off x="713225" y="1927458"/>
            <a:ext cx="4056300" cy="76890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782" name="Google Shape;782;p57">
            <a:extLst>
              <a:ext uri="{FF2B5EF4-FFF2-40B4-BE49-F238E27FC236}">
                <a16:creationId xmlns:a16="http://schemas.microsoft.com/office/drawing/2014/main" id="{28E6D32B-EF71-989F-D889-1DE6733875BA}"/>
              </a:ext>
            </a:extLst>
          </p:cNvPr>
          <p:cNvSpPr txBox="1">
            <a:spLocks noGrp="1"/>
          </p:cNvSpPr>
          <p:nvPr>
            <p:ph type="subTitle" idx="3"/>
          </p:nvPr>
        </p:nvSpPr>
        <p:spPr>
          <a:xfrm>
            <a:off x="713225" y="1747688"/>
            <a:ext cx="4056300" cy="345600"/>
          </a:xfrm>
          <a:prstGeom prst="rect">
            <a:avLst/>
          </a:prstGeom>
        </p:spPr>
        <p:txBody>
          <a:bodyPr spcFirstLastPara="1" wrap="square" lIns="91425" tIns="91425" rIns="91425" bIns="91425" anchor="t" anchorCtr="0">
            <a:noAutofit/>
          </a:bodyPr>
          <a:lstStyle/>
          <a:p>
            <a:pPr lvl="0"/>
            <a:r>
              <a:rPr lang="fr-FR" sz="1100" i="1" dirty="0"/>
              <a:t>Source : Société française de Médecine d’Urgence</a:t>
            </a:r>
          </a:p>
        </p:txBody>
      </p:sp>
      <p:sp>
        <p:nvSpPr>
          <p:cNvPr id="783" name="Google Shape;783;p57">
            <a:extLst>
              <a:ext uri="{FF2B5EF4-FFF2-40B4-BE49-F238E27FC236}">
                <a16:creationId xmlns:a16="http://schemas.microsoft.com/office/drawing/2014/main" id="{E47B90C4-B943-E0F7-D72D-D89CB1EF1B34}"/>
              </a:ext>
            </a:extLst>
          </p:cNvPr>
          <p:cNvSpPr txBox="1">
            <a:spLocks noGrp="1"/>
          </p:cNvSpPr>
          <p:nvPr>
            <p:ph type="title" idx="4"/>
          </p:nvPr>
        </p:nvSpPr>
        <p:spPr>
          <a:xfrm>
            <a:off x="713225" y="3004908"/>
            <a:ext cx="4056300" cy="76890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784" name="Google Shape;784;p57">
            <a:extLst>
              <a:ext uri="{FF2B5EF4-FFF2-40B4-BE49-F238E27FC236}">
                <a16:creationId xmlns:a16="http://schemas.microsoft.com/office/drawing/2014/main" id="{BA3B2109-AFB4-62B1-CEFD-765F8411423B}"/>
              </a:ext>
            </a:extLst>
          </p:cNvPr>
          <p:cNvSpPr txBox="1">
            <a:spLocks noGrp="1"/>
          </p:cNvSpPr>
          <p:nvPr>
            <p:ph type="subTitle" idx="5"/>
          </p:nvPr>
        </p:nvSpPr>
        <p:spPr>
          <a:xfrm>
            <a:off x="713225" y="3508086"/>
            <a:ext cx="4056300" cy="345600"/>
          </a:xfrm>
          <a:prstGeom prst="rect">
            <a:avLst/>
          </a:prstGeom>
        </p:spPr>
        <p:txBody>
          <a:bodyPr spcFirstLastPara="1" wrap="square" lIns="91425" tIns="91425" rIns="91425" bIns="91425" anchor="t" anchorCtr="0">
            <a:noAutofit/>
          </a:bodyPr>
          <a:lstStyle/>
          <a:p>
            <a:pPr lvl="0"/>
            <a:endParaRPr lang="fr-FR" dirty="0"/>
          </a:p>
          <a:p>
            <a:pPr lvl="0"/>
            <a:endParaRPr lang="fr-FR" dirty="0"/>
          </a:p>
        </p:txBody>
      </p:sp>
    </p:spTree>
    <p:extLst>
      <p:ext uri="{BB962C8B-B14F-4D97-AF65-F5344CB8AC3E}">
        <p14:creationId xmlns:p14="http://schemas.microsoft.com/office/powerpoint/2010/main" val="3231832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ABE8FAE2-8688-8EF9-0B42-27EF758933BD}"/>
            </a:ext>
          </a:extLst>
        </p:cNvPr>
        <p:cNvGrpSpPr/>
        <p:nvPr/>
      </p:nvGrpSpPr>
      <p:grpSpPr>
        <a:xfrm>
          <a:off x="0" y="0"/>
          <a:ext cx="0" cy="0"/>
          <a:chOff x="0" y="0"/>
          <a:chExt cx="0" cy="0"/>
        </a:xfrm>
      </p:grpSpPr>
      <p:sp>
        <p:nvSpPr>
          <p:cNvPr id="406" name="Google Shape;406;p41">
            <a:extLst>
              <a:ext uri="{FF2B5EF4-FFF2-40B4-BE49-F238E27FC236}">
                <a16:creationId xmlns:a16="http://schemas.microsoft.com/office/drawing/2014/main" id="{7C6810EF-9F1C-9AD6-1237-3948B24E4E7F}"/>
              </a:ext>
            </a:extLst>
          </p:cNvPr>
          <p:cNvSpPr txBox="1">
            <a:spLocks noGrp="1"/>
          </p:cNvSpPr>
          <p:nvPr>
            <p:ph type="title"/>
          </p:nvPr>
        </p:nvSpPr>
        <p:spPr>
          <a:xfrm>
            <a:off x="3821275" y="2464936"/>
            <a:ext cx="4609500" cy="792600"/>
          </a:xfrm>
          <a:prstGeom prst="rect">
            <a:avLst/>
          </a:prstGeom>
        </p:spPr>
        <p:txBody>
          <a:bodyPr spcFirstLastPara="1" wrap="square" lIns="91425" tIns="91425" rIns="91425" bIns="91425" anchor="b" anchorCtr="0">
            <a:noAutofit/>
          </a:bodyPr>
          <a:lstStyle/>
          <a:p>
            <a:pPr lvl="0"/>
            <a:r>
              <a:rPr lang="fr-FR" sz="3200" dirty="0"/>
              <a:t>Comment évaluer la douleur?</a:t>
            </a:r>
            <a:endParaRPr sz="3200" dirty="0"/>
          </a:p>
        </p:txBody>
      </p:sp>
      <p:sp>
        <p:nvSpPr>
          <p:cNvPr id="407" name="Google Shape;407;p41">
            <a:extLst>
              <a:ext uri="{FF2B5EF4-FFF2-40B4-BE49-F238E27FC236}">
                <a16:creationId xmlns:a16="http://schemas.microsoft.com/office/drawing/2014/main" id="{86DE3549-862D-655B-7A34-B8B23093D8DD}"/>
              </a:ext>
            </a:extLst>
          </p:cNvPr>
          <p:cNvSpPr txBox="1">
            <a:spLocks noGrp="1"/>
          </p:cNvSpPr>
          <p:nvPr>
            <p:ph type="title" idx="2"/>
          </p:nvPr>
        </p:nvSpPr>
        <p:spPr>
          <a:xfrm>
            <a:off x="7276975" y="1482534"/>
            <a:ext cx="11538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sp>
        <p:nvSpPr>
          <p:cNvPr id="408" name="Google Shape;408;p41">
            <a:extLst>
              <a:ext uri="{FF2B5EF4-FFF2-40B4-BE49-F238E27FC236}">
                <a16:creationId xmlns:a16="http://schemas.microsoft.com/office/drawing/2014/main" id="{C7E022D7-A4C2-48BC-B739-AB02FF7B8241}"/>
              </a:ext>
            </a:extLst>
          </p:cNvPr>
          <p:cNvSpPr txBox="1">
            <a:spLocks noGrp="1"/>
          </p:cNvSpPr>
          <p:nvPr>
            <p:ph type="subTitle" idx="1"/>
          </p:nvPr>
        </p:nvSpPr>
        <p:spPr>
          <a:xfrm>
            <a:off x="3821275" y="3070036"/>
            <a:ext cx="4609500" cy="37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a:t>2 types d’évaluation</a:t>
            </a:r>
            <a:endParaRPr dirty="0"/>
          </a:p>
        </p:txBody>
      </p:sp>
    </p:spTree>
    <p:extLst>
      <p:ext uri="{BB962C8B-B14F-4D97-AF65-F5344CB8AC3E}">
        <p14:creationId xmlns:p14="http://schemas.microsoft.com/office/powerpoint/2010/main" val="638403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0CC9C136-0CB9-5520-2233-CDCF0731EDEE}"/>
            </a:ext>
          </a:extLst>
        </p:cNvPr>
        <p:cNvGrpSpPr/>
        <p:nvPr/>
      </p:nvGrpSpPr>
      <p:grpSpPr>
        <a:xfrm>
          <a:off x="0" y="0"/>
          <a:ext cx="0" cy="0"/>
          <a:chOff x="0" y="0"/>
          <a:chExt cx="0" cy="0"/>
        </a:xfrm>
      </p:grpSpPr>
      <p:sp>
        <p:nvSpPr>
          <p:cNvPr id="458" name="Google Shape;458;p43">
            <a:extLst>
              <a:ext uri="{FF2B5EF4-FFF2-40B4-BE49-F238E27FC236}">
                <a16:creationId xmlns:a16="http://schemas.microsoft.com/office/drawing/2014/main" id="{C211F870-CAFD-873E-7931-68C64319826F}"/>
              </a:ext>
            </a:extLst>
          </p:cNvPr>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Comment évaluer la douleur?</a:t>
            </a:r>
            <a:endParaRPr dirty="0"/>
          </a:p>
        </p:txBody>
      </p:sp>
      <p:sp>
        <p:nvSpPr>
          <p:cNvPr id="484" name="Google Shape;484;p43">
            <a:extLst>
              <a:ext uri="{FF2B5EF4-FFF2-40B4-BE49-F238E27FC236}">
                <a16:creationId xmlns:a16="http://schemas.microsoft.com/office/drawing/2014/main" id="{B6E22BBE-A1BF-1D09-B55D-367C2C389B08}"/>
              </a:ext>
            </a:extLst>
          </p:cNvPr>
          <p:cNvSpPr txBox="1">
            <a:spLocks noGrp="1"/>
          </p:cNvSpPr>
          <p:nvPr>
            <p:ph type="body" idx="1"/>
          </p:nvPr>
        </p:nvSpPr>
        <p:spPr>
          <a:xfrm>
            <a:off x="853004" y="1385939"/>
            <a:ext cx="7468036" cy="256260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i="1" dirty="0"/>
              <a:t>Bien évaluer pour bien traiter </a:t>
            </a:r>
          </a:p>
          <a:p>
            <a:pPr marL="0" lvl="0" indent="0" algn="just" rtl="0">
              <a:spcBef>
                <a:spcPts val="0"/>
              </a:spcBef>
              <a:spcAft>
                <a:spcPts val="0"/>
              </a:spcAft>
              <a:buClr>
                <a:schemeClr val="dk1"/>
              </a:buClr>
              <a:buSzPts val="1100"/>
              <a:buFont typeface="Arial"/>
              <a:buNone/>
            </a:pPr>
            <a:endParaRPr lang="en" dirty="0"/>
          </a:p>
          <a:p>
            <a:pPr marL="0" lvl="0" indent="0" algn="just" rtl="0">
              <a:spcBef>
                <a:spcPts val="0"/>
              </a:spcBef>
              <a:spcAft>
                <a:spcPts val="0"/>
              </a:spcAft>
              <a:buClr>
                <a:schemeClr val="dk1"/>
              </a:buClr>
              <a:buSzPts val="1100"/>
              <a:buFont typeface="Arial"/>
              <a:buNone/>
            </a:pPr>
            <a:r>
              <a:rPr lang="en" dirty="0"/>
              <a:t>Il existe 2 types d’évaluation:</a:t>
            </a:r>
          </a:p>
          <a:p>
            <a:pPr marL="0" lvl="0" indent="0" algn="l" rtl="0">
              <a:spcBef>
                <a:spcPts val="0"/>
              </a:spcBef>
              <a:spcAft>
                <a:spcPts val="0"/>
              </a:spcAft>
              <a:buClr>
                <a:schemeClr val="dk1"/>
              </a:buClr>
              <a:buSzPts val="1100"/>
              <a:buFont typeface="Arial"/>
              <a:buNone/>
            </a:pPr>
            <a:endParaRPr dirty="0"/>
          </a:p>
          <a:p>
            <a:pPr marL="457200" lvl="0" indent="-317500" algn="l" rtl="0">
              <a:spcBef>
                <a:spcPts val="1000"/>
              </a:spcBef>
              <a:spcAft>
                <a:spcPts val="0"/>
              </a:spcAft>
              <a:buClr>
                <a:schemeClr val="bg2"/>
              </a:buClr>
              <a:buSzPts val="1400"/>
              <a:buChar char="●"/>
            </a:pPr>
            <a:r>
              <a:rPr lang="fr-FR" dirty="0"/>
              <a:t>L</a:t>
            </a:r>
            <a:r>
              <a:rPr lang="fr-FR" u="sng" dirty="0"/>
              <a:t>’auto-évaluation </a:t>
            </a:r>
            <a:r>
              <a:rPr lang="fr-FR" dirty="0"/>
              <a:t>(par les patients) → patient communicant, conscient, orienté</a:t>
            </a:r>
          </a:p>
          <a:p>
            <a:pPr marL="139700" lvl="0" indent="0" algn="l" rtl="0">
              <a:spcBef>
                <a:spcPts val="1000"/>
              </a:spcBef>
              <a:spcAft>
                <a:spcPts val="0"/>
              </a:spcAft>
              <a:buClr>
                <a:schemeClr val="bg2"/>
              </a:buClr>
              <a:buSzPts val="1400"/>
              <a:buNone/>
            </a:pPr>
            <a:endParaRPr lang="fr-FR" dirty="0"/>
          </a:p>
          <a:p>
            <a:pPr marL="457200" lvl="0" indent="-317500" algn="l" rtl="0">
              <a:spcBef>
                <a:spcPts val="1000"/>
              </a:spcBef>
              <a:spcAft>
                <a:spcPts val="0"/>
              </a:spcAft>
              <a:buClr>
                <a:schemeClr val="bg2"/>
              </a:buClr>
              <a:buSzPts val="1400"/>
              <a:buChar char="●"/>
            </a:pPr>
            <a:r>
              <a:rPr lang="fr-FR" dirty="0"/>
              <a:t>L’</a:t>
            </a:r>
            <a:r>
              <a:rPr lang="fr-FR" u="sng" dirty="0" err="1"/>
              <a:t>hétéro-évaluation</a:t>
            </a:r>
            <a:r>
              <a:rPr lang="fr-FR" dirty="0"/>
              <a:t> (par les soignants) → âges extrêmes de la vie, patients non communicants, fonctions cognitives altérées</a:t>
            </a:r>
            <a:endParaRPr lang="en" dirty="0"/>
          </a:p>
          <a:p>
            <a:pPr marL="139700" lvl="0" indent="0" algn="l" rtl="0">
              <a:spcBef>
                <a:spcPts val="0"/>
              </a:spcBef>
              <a:spcAft>
                <a:spcPts val="0"/>
              </a:spcAft>
              <a:buClr>
                <a:schemeClr val="bg2"/>
              </a:buClr>
              <a:buSzPts val="1400"/>
              <a:buNone/>
            </a:pPr>
            <a:endParaRPr dirty="0"/>
          </a:p>
          <a:p>
            <a:pPr marL="139700" lvl="0" indent="0" algn="l" rtl="0">
              <a:spcBef>
                <a:spcPts val="0"/>
              </a:spcBef>
              <a:spcAft>
                <a:spcPts val="0"/>
              </a:spcAft>
              <a:buClr>
                <a:schemeClr val="bg2"/>
              </a:buClr>
              <a:buSzPts val="1400"/>
              <a:buNone/>
            </a:pPr>
            <a:endParaRPr dirty="0"/>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4202753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5636AD5E-0151-C540-D100-F3527C9C92EE}"/>
            </a:ext>
          </a:extLst>
        </p:cNvPr>
        <p:cNvGrpSpPr/>
        <p:nvPr/>
      </p:nvGrpSpPr>
      <p:grpSpPr>
        <a:xfrm>
          <a:off x="0" y="0"/>
          <a:ext cx="0" cy="0"/>
          <a:chOff x="0" y="0"/>
          <a:chExt cx="0" cy="0"/>
        </a:xfrm>
      </p:grpSpPr>
      <p:sp>
        <p:nvSpPr>
          <p:cNvPr id="458" name="Google Shape;458;p43">
            <a:extLst>
              <a:ext uri="{FF2B5EF4-FFF2-40B4-BE49-F238E27FC236}">
                <a16:creationId xmlns:a16="http://schemas.microsoft.com/office/drawing/2014/main" id="{8B52AC96-5884-E020-F2B6-B6FD2A308595}"/>
              </a:ext>
            </a:extLst>
          </p:cNvPr>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Comment évaluer la douleur?</a:t>
            </a:r>
            <a:endParaRPr dirty="0"/>
          </a:p>
        </p:txBody>
      </p:sp>
      <p:sp>
        <p:nvSpPr>
          <p:cNvPr id="484" name="Google Shape;484;p43">
            <a:extLst>
              <a:ext uri="{FF2B5EF4-FFF2-40B4-BE49-F238E27FC236}">
                <a16:creationId xmlns:a16="http://schemas.microsoft.com/office/drawing/2014/main" id="{B5C119B1-6B74-389B-2DB1-88C46A0CFF22}"/>
              </a:ext>
            </a:extLst>
          </p:cNvPr>
          <p:cNvSpPr txBox="1">
            <a:spLocks noGrp="1"/>
          </p:cNvSpPr>
          <p:nvPr>
            <p:ph type="body" idx="1"/>
          </p:nvPr>
        </p:nvSpPr>
        <p:spPr>
          <a:xfrm>
            <a:off x="844689" y="1044448"/>
            <a:ext cx="7260220" cy="35533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u="sng" dirty="0"/>
              <a:t>Les</a:t>
            </a:r>
            <a:r>
              <a:rPr lang="en" u="sng" dirty="0"/>
              <a:t> échelles d’auto-évaluation</a:t>
            </a:r>
          </a:p>
          <a:p>
            <a:pPr marL="0" lvl="0" indent="0" algn="l" rtl="0">
              <a:spcBef>
                <a:spcPts val="0"/>
              </a:spcBef>
              <a:spcAft>
                <a:spcPts val="0"/>
              </a:spcAft>
              <a:buClr>
                <a:schemeClr val="dk1"/>
              </a:buClr>
              <a:buSzPts val="1100"/>
              <a:buFont typeface="Arial"/>
              <a:buNone/>
            </a:pPr>
            <a:endParaRPr lang="en" dirty="0"/>
          </a:p>
          <a:p>
            <a:pPr marL="0" lvl="0" indent="0" algn="l" rtl="0">
              <a:spcBef>
                <a:spcPts val="0"/>
              </a:spcBef>
              <a:spcAft>
                <a:spcPts val="0"/>
              </a:spcAft>
              <a:buClr>
                <a:schemeClr val="dk1"/>
              </a:buClr>
              <a:buSzPts val="1100"/>
              <a:buFont typeface="Arial"/>
              <a:buNone/>
            </a:pPr>
            <a:r>
              <a:rPr lang="en" i="1" dirty="0">
                <a:highlight>
                  <a:srgbClr val="C0C0C0"/>
                </a:highlight>
              </a:rPr>
              <a:t>Intensité de la douleur:</a:t>
            </a:r>
          </a:p>
          <a:p>
            <a:pPr marL="0" lvl="0" indent="0" algn="l" rtl="0">
              <a:spcBef>
                <a:spcPts val="0"/>
              </a:spcBef>
              <a:spcAft>
                <a:spcPts val="0"/>
              </a:spcAft>
              <a:buClr>
                <a:schemeClr val="dk1"/>
              </a:buClr>
              <a:buSzPts val="1100"/>
              <a:buFont typeface="Arial"/>
              <a:buNone/>
            </a:pPr>
            <a:r>
              <a:rPr lang="fr-FR" dirty="0">
                <a:sym typeface="Wingdings 3" panose="05040102010807070707" pitchFamily="18" charset="2"/>
              </a:rPr>
              <a:t>EVA (Echelle Visuelle Analogique) de 0 à 10</a:t>
            </a:r>
          </a:p>
          <a:p>
            <a:pPr marL="0" lvl="0" indent="0" algn="l" rtl="0">
              <a:spcBef>
                <a:spcPts val="0"/>
              </a:spcBef>
              <a:spcAft>
                <a:spcPts val="0"/>
              </a:spcAft>
              <a:buClr>
                <a:schemeClr val="dk1"/>
              </a:buClr>
              <a:buSzPts val="1100"/>
              <a:buFont typeface="Arial"/>
              <a:buNone/>
            </a:pPr>
            <a:r>
              <a:rPr lang="fr-FR" dirty="0">
                <a:sym typeface="Wingdings 3" panose="05040102010807070707" pitchFamily="18" charset="2"/>
              </a:rPr>
              <a:t>EN (Echelle Numérique) de 0 à 10 ou 0 à 100</a:t>
            </a:r>
          </a:p>
          <a:p>
            <a:pPr marL="0" lvl="0" indent="0" algn="l" rtl="0">
              <a:spcBef>
                <a:spcPts val="0"/>
              </a:spcBef>
              <a:spcAft>
                <a:spcPts val="0"/>
              </a:spcAft>
              <a:buClr>
                <a:schemeClr val="dk1"/>
              </a:buClr>
              <a:buSzPts val="1100"/>
              <a:buFont typeface="Arial"/>
              <a:buNone/>
            </a:pPr>
            <a:r>
              <a:rPr lang="fr-FR" dirty="0">
                <a:sym typeface="Wingdings 3" panose="05040102010807070707" pitchFamily="18" charset="2"/>
              </a:rPr>
              <a:t>EVS (Echelle Verbale Simple) de 0 à 4</a:t>
            </a:r>
          </a:p>
          <a:p>
            <a:pPr marL="0" lvl="0" indent="0" algn="l" rtl="0">
              <a:spcBef>
                <a:spcPts val="0"/>
              </a:spcBef>
              <a:spcAft>
                <a:spcPts val="0"/>
              </a:spcAft>
              <a:buClr>
                <a:schemeClr val="dk1"/>
              </a:buClr>
              <a:buSzPts val="1100"/>
              <a:buFont typeface="Arial"/>
              <a:buNone/>
            </a:pPr>
            <a:r>
              <a:rPr lang="fr-FR" dirty="0">
                <a:sym typeface="Wingdings 3" panose="05040102010807070707" pitchFamily="18" charset="2"/>
              </a:rPr>
              <a:t>Echelle faciale / visages</a:t>
            </a:r>
          </a:p>
          <a:p>
            <a:pPr marL="0" lvl="0" indent="0" algn="l" rtl="0">
              <a:spcBef>
                <a:spcPts val="0"/>
              </a:spcBef>
              <a:spcAft>
                <a:spcPts val="0"/>
              </a:spcAft>
              <a:buClr>
                <a:schemeClr val="dk1"/>
              </a:buClr>
              <a:buSzPts val="1100"/>
              <a:buFont typeface="Arial"/>
              <a:buNone/>
            </a:pPr>
            <a:r>
              <a:rPr lang="fr-FR" i="1" dirty="0">
                <a:highlight>
                  <a:srgbClr val="C0C0C0"/>
                </a:highlight>
                <a:sym typeface="Wingdings 3" panose="05040102010807070707" pitchFamily="18" charset="2"/>
              </a:rPr>
              <a:t>Localisation de la douleur </a:t>
            </a:r>
            <a:r>
              <a:rPr lang="fr-FR" i="1" dirty="0">
                <a:sym typeface="Wingdings 3" panose="05040102010807070707" pitchFamily="18" charset="2"/>
              </a:rPr>
              <a:t>:</a:t>
            </a:r>
          </a:p>
          <a:p>
            <a:pPr marL="0" lvl="0" indent="0" algn="l" rtl="0">
              <a:spcBef>
                <a:spcPts val="0"/>
              </a:spcBef>
              <a:spcAft>
                <a:spcPts val="0"/>
              </a:spcAft>
              <a:buClr>
                <a:schemeClr val="dk1"/>
              </a:buClr>
              <a:buSzPts val="1100"/>
              <a:buNone/>
            </a:pPr>
            <a:r>
              <a:rPr lang="fr-FR" dirty="0">
                <a:sym typeface="Wingdings 3" panose="05040102010807070707" pitchFamily="18" charset="2"/>
              </a:rPr>
              <a:t>Schéma corporel Adulte/Enfant</a:t>
            </a:r>
          </a:p>
          <a:p>
            <a:pPr marL="0" lvl="0" indent="0" algn="l" rtl="0">
              <a:spcBef>
                <a:spcPts val="0"/>
              </a:spcBef>
              <a:spcAft>
                <a:spcPts val="0"/>
              </a:spcAft>
              <a:buClr>
                <a:schemeClr val="dk1"/>
              </a:buClr>
              <a:buSzPts val="1100"/>
              <a:buNone/>
            </a:pPr>
            <a:r>
              <a:rPr lang="fr-FR" i="1" dirty="0">
                <a:highlight>
                  <a:srgbClr val="C0C0C0"/>
                </a:highlight>
                <a:sym typeface="Wingdings 3" panose="05040102010807070707" pitchFamily="18" charset="2"/>
              </a:rPr>
              <a:t>Intensité des symptômes </a:t>
            </a:r>
            <a:r>
              <a:rPr lang="fr-FR" i="1" dirty="0">
                <a:sym typeface="Wingdings 3" panose="05040102010807070707" pitchFamily="18" charset="2"/>
              </a:rPr>
              <a:t>:</a:t>
            </a:r>
          </a:p>
          <a:p>
            <a:pPr marL="285750" lvl="0" indent="-285750" algn="l" rtl="0">
              <a:spcBef>
                <a:spcPts val="0"/>
              </a:spcBef>
              <a:spcAft>
                <a:spcPts val="0"/>
              </a:spcAft>
              <a:buClr>
                <a:schemeClr val="dk1"/>
              </a:buClr>
              <a:buSzPts val="1100"/>
              <a:buFont typeface="Wingdings 3" panose="05040102010807070707" pitchFamily="18" charset="2"/>
              <a:buChar char="]"/>
            </a:pPr>
            <a:r>
              <a:rPr lang="fr-FR" dirty="0">
                <a:sym typeface="Wingdings 3" panose="05040102010807070707" pitchFamily="18" charset="2"/>
              </a:rPr>
              <a:t>ESAS (Edmonton </a:t>
            </a:r>
            <a:r>
              <a:rPr lang="fr-FR" dirty="0" err="1">
                <a:sym typeface="Wingdings 3" panose="05040102010807070707" pitchFamily="18" charset="2"/>
              </a:rPr>
              <a:t>Symptom</a:t>
            </a:r>
            <a:r>
              <a:rPr lang="fr-FR" dirty="0">
                <a:sym typeface="Wingdings 3" panose="05040102010807070707" pitchFamily="18" charset="2"/>
              </a:rPr>
              <a:t> </a:t>
            </a:r>
            <a:r>
              <a:rPr lang="fr-FR" dirty="0" err="1">
                <a:sym typeface="Wingdings 3" panose="05040102010807070707" pitchFamily="18" charset="2"/>
              </a:rPr>
              <a:t>Assessment</a:t>
            </a:r>
            <a:r>
              <a:rPr lang="fr-FR" dirty="0">
                <a:sym typeface="Wingdings 3" panose="05040102010807070707" pitchFamily="18" charset="2"/>
              </a:rPr>
              <a:t> </a:t>
            </a:r>
            <a:r>
              <a:rPr lang="fr-FR" dirty="0" err="1">
                <a:sym typeface="Wingdings 3" panose="05040102010807070707" pitchFamily="18" charset="2"/>
              </a:rPr>
              <a:t>Scale</a:t>
            </a:r>
            <a:r>
              <a:rPr lang="fr-FR" dirty="0">
                <a:sym typeface="Wingdings 3" panose="05040102010807070707" pitchFamily="18" charset="2"/>
              </a:rPr>
              <a:t>) qui évaluera les symptômes physiques et psychiques en soins palliatifs </a:t>
            </a:r>
          </a:p>
          <a:p>
            <a:pPr marL="0" lvl="0" indent="0" algn="l" rtl="0">
              <a:spcBef>
                <a:spcPts val="0"/>
              </a:spcBef>
              <a:spcAft>
                <a:spcPts val="0"/>
              </a:spcAft>
              <a:buClr>
                <a:schemeClr val="dk1"/>
              </a:buClr>
              <a:buSzPts val="1100"/>
              <a:buNone/>
            </a:pPr>
            <a:r>
              <a:rPr lang="fr-FR" i="1" dirty="0">
                <a:highlight>
                  <a:srgbClr val="C0C0C0"/>
                </a:highlight>
                <a:sym typeface="Wingdings 3" panose="05040102010807070707" pitchFamily="18" charset="2"/>
              </a:rPr>
              <a:t>Douleurs neuropathiques :</a:t>
            </a:r>
          </a:p>
          <a:p>
            <a:pPr marL="0" lvl="0" indent="0" algn="l" rtl="0">
              <a:spcBef>
                <a:spcPts val="0"/>
              </a:spcBef>
              <a:spcAft>
                <a:spcPts val="0"/>
              </a:spcAft>
              <a:buClr>
                <a:schemeClr val="dk1"/>
              </a:buClr>
              <a:buSzPts val="1100"/>
              <a:buNone/>
            </a:pPr>
            <a:r>
              <a:rPr lang="fr-FR" dirty="0">
                <a:sym typeface="Wingdings 3" panose="05040102010807070707" pitchFamily="18" charset="2"/>
              </a:rPr>
              <a:t> DN4</a:t>
            </a:r>
            <a:endParaRPr dirty="0"/>
          </a:p>
          <a:p>
            <a:pPr marL="139700" lvl="0" indent="0" algn="l" rtl="0">
              <a:spcBef>
                <a:spcPts val="0"/>
              </a:spcBef>
              <a:spcAft>
                <a:spcPts val="0"/>
              </a:spcAft>
              <a:buClr>
                <a:schemeClr val="bg2"/>
              </a:buClr>
              <a:buSzPts val="1400"/>
              <a:buNone/>
            </a:pPr>
            <a:endParaRPr dirty="0"/>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2464636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2DDE6AC9-8FDD-7F56-B36B-164CE36D8C58}"/>
            </a:ext>
          </a:extLst>
        </p:cNvPr>
        <p:cNvGrpSpPr/>
        <p:nvPr/>
      </p:nvGrpSpPr>
      <p:grpSpPr>
        <a:xfrm>
          <a:off x="0" y="0"/>
          <a:ext cx="0" cy="0"/>
          <a:chOff x="0" y="0"/>
          <a:chExt cx="0" cy="0"/>
        </a:xfrm>
      </p:grpSpPr>
      <p:sp>
        <p:nvSpPr>
          <p:cNvPr id="458" name="Google Shape;458;p43">
            <a:extLst>
              <a:ext uri="{FF2B5EF4-FFF2-40B4-BE49-F238E27FC236}">
                <a16:creationId xmlns:a16="http://schemas.microsoft.com/office/drawing/2014/main" id="{949A1797-F4C0-1891-FD97-564E2C0A5E17}"/>
              </a:ext>
            </a:extLst>
          </p:cNvPr>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Comment évaluer la douleur?</a:t>
            </a:r>
            <a:endParaRPr dirty="0"/>
          </a:p>
        </p:txBody>
      </p:sp>
      <p:sp>
        <p:nvSpPr>
          <p:cNvPr id="484" name="Google Shape;484;p43">
            <a:extLst>
              <a:ext uri="{FF2B5EF4-FFF2-40B4-BE49-F238E27FC236}">
                <a16:creationId xmlns:a16="http://schemas.microsoft.com/office/drawing/2014/main" id="{7D042A58-400C-5445-FB2C-533A4A4D3C60}"/>
              </a:ext>
            </a:extLst>
          </p:cNvPr>
          <p:cNvSpPr txBox="1">
            <a:spLocks noGrp="1"/>
          </p:cNvSpPr>
          <p:nvPr>
            <p:ph type="body" idx="1"/>
          </p:nvPr>
        </p:nvSpPr>
        <p:spPr>
          <a:xfrm>
            <a:off x="224444" y="1043633"/>
            <a:ext cx="8853054" cy="3479306"/>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fr-FR" u="sng" dirty="0"/>
              <a:t>Les</a:t>
            </a:r>
            <a:r>
              <a:rPr lang="en" u="sng" dirty="0"/>
              <a:t> échelles d’hétéro-évaluation :</a:t>
            </a:r>
          </a:p>
          <a:p>
            <a:pPr marL="0" lvl="0" indent="0" algn="just" rtl="0">
              <a:spcBef>
                <a:spcPts val="0"/>
              </a:spcBef>
              <a:spcAft>
                <a:spcPts val="0"/>
              </a:spcAft>
              <a:buClr>
                <a:schemeClr val="dk1"/>
              </a:buClr>
              <a:buSzPts val="1100"/>
              <a:buFont typeface="Arial"/>
              <a:buNone/>
            </a:pPr>
            <a:endParaRPr lang="en" u="sng" dirty="0"/>
          </a:p>
          <a:p>
            <a:pPr marL="0" lvl="0" indent="0" algn="just" rtl="0">
              <a:spcBef>
                <a:spcPts val="0"/>
              </a:spcBef>
              <a:spcAft>
                <a:spcPts val="0"/>
              </a:spcAft>
              <a:buClr>
                <a:schemeClr val="dk1"/>
              </a:buClr>
              <a:buSzPts val="1100"/>
              <a:buNone/>
            </a:pPr>
            <a:r>
              <a:rPr lang="en" dirty="0">
                <a:sym typeface="Wingdings 3" panose="05040102010807070707" pitchFamily="18" charset="2"/>
              </a:rPr>
              <a:t> ALGOPLUS (personnes âgées, non communicantes, fin de vie, troubles de la conscience  </a:t>
            </a:r>
          </a:p>
          <a:p>
            <a:pPr marL="0" lvl="0" indent="0" algn="just" rtl="0">
              <a:spcBef>
                <a:spcPts val="0"/>
              </a:spcBef>
              <a:spcAft>
                <a:spcPts val="0"/>
              </a:spcAft>
              <a:buClr>
                <a:schemeClr val="dk1"/>
              </a:buClr>
              <a:buSzPts val="1100"/>
              <a:buNone/>
            </a:pPr>
            <a:r>
              <a:rPr lang="en" dirty="0">
                <a:sym typeface="Wingdings 3" panose="05040102010807070707" pitchFamily="18" charset="2"/>
              </a:rPr>
              <a:t>          PEC thérapeutique à partir d’un score ≥ 2 sur 5</a:t>
            </a:r>
          </a:p>
          <a:p>
            <a:pPr marL="0" lvl="0" indent="0" algn="just" rtl="0">
              <a:spcBef>
                <a:spcPts val="0"/>
              </a:spcBef>
              <a:spcAft>
                <a:spcPts val="0"/>
              </a:spcAft>
              <a:buClr>
                <a:schemeClr val="dk1"/>
              </a:buClr>
              <a:buSzPts val="1100"/>
              <a:buNone/>
            </a:pPr>
            <a:r>
              <a:rPr lang="en" dirty="0">
                <a:sym typeface="Wingdings 3" panose="05040102010807070707" pitchFamily="18" charset="2"/>
              </a:rPr>
              <a:t> DOLOPLUS (personnes âgées) – ECPA (échelle comportementale de la douleur de la personne âgée) </a:t>
            </a:r>
          </a:p>
          <a:p>
            <a:pPr marL="0" lvl="0" indent="0" algn="just" rtl="0">
              <a:spcBef>
                <a:spcPts val="0"/>
              </a:spcBef>
              <a:spcAft>
                <a:spcPts val="0"/>
              </a:spcAft>
              <a:buClr>
                <a:schemeClr val="dk1"/>
              </a:buClr>
              <a:buSzPts val="1100"/>
              <a:buNone/>
            </a:pPr>
            <a:r>
              <a:rPr lang="en" dirty="0">
                <a:sym typeface="Wingdings 3" panose="05040102010807070707" pitchFamily="18" charset="2"/>
              </a:rPr>
              <a:t>           PEC th. </a:t>
            </a:r>
            <a:r>
              <a:rPr lang="fr-FR" dirty="0">
                <a:sym typeface="Wingdings 3" panose="05040102010807070707" pitchFamily="18" charset="2"/>
              </a:rPr>
              <a:t>À</a:t>
            </a:r>
            <a:r>
              <a:rPr lang="en" dirty="0">
                <a:sym typeface="Wingdings 3" panose="05040102010807070707" pitchFamily="18" charset="2"/>
              </a:rPr>
              <a:t> partir d’un score ≥ 5 sur 30</a:t>
            </a:r>
          </a:p>
          <a:p>
            <a:pPr marL="0" lvl="0" indent="0" algn="just" rtl="0">
              <a:spcBef>
                <a:spcPts val="0"/>
              </a:spcBef>
              <a:spcAft>
                <a:spcPts val="0"/>
              </a:spcAft>
              <a:buClr>
                <a:schemeClr val="dk1"/>
              </a:buClr>
              <a:buSzPts val="1100"/>
              <a:buNone/>
            </a:pPr>
            <a:r>
              <a:rPr lang="en" dirty="0">
                <a:sym typeface="Wingdings 3" panose="05040102010807070707" pitchFamily="18" charset="2"/>
              </a:rPr>
              <a:t> EVENDOL (enfants de 0 à +/- 7 ans)</a:t>
            </a:r>
          </a:p>
          <a:p>
            <a:pPr marL="0" lvl="0" indent="0" algn="just" rtl="0">
              <a:spcBef>
                <a:spcPts val="0"/>
              </a:spcBef>
              <a:spcAft>
                <a:spcPts val="0"/>
              </a:spcAft>
              <a:buClr>
                <a:schemeClr val="dk1"/>
              </a:buClr>
              <a:buSzPts val="1100"/>
              <a:buNone/>
            </a:pPr>
            <a:r>
              <a:rPr lang="en" dirty="0">
                <a:sym typeface="Wingdings 3" panose="05040102010807070707" pitchFamily="18" charset="2"/>
              </a:rPr>
              <a:t>          PEC th. </a:t>
            </a:r>
            <a:r>
              <a:rPr lang="fr-FR" dirty="0">
                <a:sym typeface="Wingdings 3" panose="05040102010807070707" pitchFamily="18" charset="2"/>
              </a:rPr>
              <a:t>à partir d’un score ≥ 4 sur 15</a:t>
            </a:r>
          </a:p>
          <a:p>
            <a:pPr marL="0" lvl="0" indent="0" algn="just" rtl="0">
              <a:spcBef>
                <a:spcPts val="0"/>
              </a:spcBef>
              <a:spcAft>
                <a:spcPts val="0"/>
              </a:spcAft>
              <a:buClr>
                <a:schemeClr val="dk1"/>
              </a:buClr>
              <a:buSzPts val="1100"/>
              <a:buNone/>
            </a:pPr>
            <a:r>
              <a:rPr lang="fr-FR" dirty="0">
                <a:sym typeface="Wingdings 3" panose="05040102010807070707" pitchFamily="18" charset="2"/>
              </a:rPr>
              <a:t> EDIN (évaluation de la douleur et de l’inconfort du nouveau-né)</a:t>
            </a:r>
          </a:p>
          <a:p>
            <a:pPr marL="0" lvl="0" indent="0" algn="just" rtl="0">
              <a:spcBef>
                <a:spcPts val="0"/>
              </a:spcBef>
              <a:spcAft>
                <a:spcPts val="0"/>
              </a:spcAft>
              <a:buClr>
                <a:schemeClr val="dk1"/>
              </a:buClr>
              <a:buSzPts val="1100"/>
              <a:buNone/>
            </a:pPr>
            <a:r>
              <a:rPr lang="fr-FR" dirty="0">
                <a:sym typeface="Wingdings 3" panose="05040102010807070707" pitchFamily="18" charset="2"/>
              </a:rPr>
              <a:t> FLACC (Face, Legs Activity, Cry </a:t>
            </a:r>
            <a:r>
              <a:rPr lang="fr-FR" dirty="0" err="1">
                <a:sym typeface="Wingdings 3" panose="05040102010807070707" pitchFamily="18" charset="2"/>
              </a:rPr>
              <a:t>Consolability</a:t>
            </a:r>
            <a:r>
              <a:rPr lang="fr-FR" dirty="0">
                <a:sym typeface="Wingdings 3" panose="05040102010807070707" pitchFamily="18" charset="2"/>
              </a:rPr>
              <a:t>) pour les nourrissons de 0 à 1 an, l’enfant en post-opératoire)</a:t>
            </a:r>
          </a:p>
          <a:p>
            <a:pPr marL="0" lvl="0" indent="0" algn="just" rtl="0">
              <a:spcBef>
                <a:spcPts val="0"/>
              </a:spcBef>
              <a:spcAft>
                <a:spcPts val="0"/>
              </a:spcAft>
              <a:buClr>
                <a:schemeClr val="dk1"/>
              </a:buClr>
              <a:buSzPts val="1100"/>
              <a:buNone/>
            </a:pPr>
            <a:r>
              <a:rPr lang="fr-FR" dirty="0">
                <a:sym typeface="Wingdings 3" panose="05040102010807070707" pitchFamily="18" charset="2"/>
              </a:rPr>
              <a:t> HEDEN (</a:t>
            </a:r>
            <a:r>
              <a:rPr lang="fr-FR" dirty="0" err="1">
                <a:sym typeface="Wingdings 3" panose="05040102010807070707" pitchFamily="18" charset="2"/>
              </a:rPr>
              <a:t>Hétéro-évaluation</a:t>
            </a:r>
            <a:r>
              <a:rPr lang="fr-FR" dirty="0">
                <a:sym typeface="Wingdings 3" panose="05040102010807070707" pitchFamily="18" charset="2"/>
              </a:rPr>
              <a:t> de la douleur de l’enfant) en oncologie, la DEGR (douleur de l’enfant Gustave Roussy)</a:t>
            </a:r>
          </a:p>
          <a:p>
            <a:pPr marL="285750" lvl="0" indent="-285750" algn="just" rtl="0">
              <a:spcBef>
                <a:spcPts val="0"/>
              </a:spcBef>
              <a:spcAft>
                <a:spcPts val="0"/>
              </a:spcAft>
              <a:buClr>
                <a:schemeClr val="dk1"/>
              </a:buClr>
              <a:buSzPts val="1100"/>
              <a:buFont typeface="Wingdings 3" panose="05040102010807070707" pitchFamily="18" charset="2"/>
              <a:buChar char="]"/>
            </a:pPr>
            <a:r>
              <a:rPr lang="fr-FR" dirty="0">
                <a:sym typeface="Wingdings 3" panose="05040102010807070707" pitchFamily="18" charset="2"/>
              </a:rPr>
              <a:t>EDAAP (Expression Douleur Adulte et Adolescent) chez les patients atteints de handicap</a:t>
            </a:r>
          </a:p>
          <a:p>
            <a:pPr marL="0" lvl="0" indent="0" algn="just" rtl="0">
              <a:spcBef>
                <a:spcPts val="0"/>
              </a:spcBef>
              <a:spcAft>
                <a:spcPts val="0"/>
              </a:spcAft>
              <a:buClr>
                <a:schemeClr val="dk1"/>
              </a:buClr>
              <a:buSzPts val="1100"/>
              <a:buNone/>
            </a:pPr>
            <a:endParaRPr lang="fr-FR" dirty="0">
              <a:sym typeface="Wingdings 3" panose="05040102010807070707" pitchFamily="18" charset="2"/>
            </a:endParaRPr>
          </a:p>
          <a:p>
            <a:pPr marL="0" lvl="0" indent="0" algn="just" rtl="0">
              <a:spcBef>
                <a:spcPts val="0"/>
              </a:spcBef>
              <a:spcAft>
                <a:spcPts val="0"/>
              </a:spcAft>
              <a:buClr>
                <a:schemeClr val="dk1"/>
              </a:buClr>
              <a:buSzPts val="1100"/>
              <a:buNone/>
            </a:pPr>
            <a:r>
              <a:rPr lang="fr-FR" i="1" dirty="0">
                <a:sym typeface="Wingdings 3" panose="05040102010807070707" pitchFamily="18" charset="2"/>
              </a:rPr>
              <a:t>Liste non exhaustive </a:t>
            </a:r>
            <a:r>
              <a:rPr lang="en" i="1" dirty="0">
                <a:sym typeface="Wingdings 3" panose="05040102010807070707" pitchFamily="18" charset="2"/>
              </a:rPr>
              <a:t>	multitude d’échelles adaptées à tous types de populations et de spécialités	</a:t>
            </a:r>
            <a:endParaRPr lang="en" i="1" dirty="0"/>
          </a:p>
          <a:p>
            <a:pPr marL="0" lvl="0" indent="0" algn="just" rtl="0">
              <a:spcBef>
                <a:spcPts val="0"/>
              </a:spcBef>
              <a:spcAft>
                <a:spcPts val="0"/>
              </a:spcAft>
              <a:buClr>
                <a:schemeClr val="dk1"/>
              </a:buClr>
              <a:buSzPts val="1100"/>
              <a:buFont typeface="Arial"/>
              <a:buNone/>
            </a:pPr>
            <a:endParaRPr dirty="0"/>
          </a:p>
          <a:p>
            <a:pPr marL="139700" lvl="0" indent="0" algn="just" rtl="0">
              <a:spcBef>
                <a:spcPts val="0"/>
              </a:spcBef>
              <a:spcAft>
                <a:spcPts val="0"/>
              </a:spcAft>
              <a:buClr>
                <a:schemeClr val="bg2"/>
              </a:buClr>
              <a:buSzPts val="1400"/>
              <a:buNone/>
            </a:pPr>
            <a:endParaRPr dirty="0"/>
          </a:p>
          <a:p>
            <a:pPr marL="0" lvl="0" indent="0" algn="just" rtl="0">
              <a:spcBef>
                <a:spcPts val="1000"/>
              </a:spcBef>
              <a:spcAft>
                <a:spcPts val="0"/>
              </a:spcAft>
              <a:buNone/>
            </a:pPr>
            <a:endParaRPr dirty="0"/>
          </a:p>
        </p:txBody>
      </p:sp>
    </p:spTree>
    <p:extLst>
      <p:ext uri="{BB962C8B-B14F-4D97-AF65-F5344CB8AC3E}">
        <p14:creationId xmlns:p14="http://schemas.microsoft.com/office/powerpoint/2010/main" val="1650231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77373A97-FA2B-516A-0EE0-3AEE0358A5EC}"/>
            </a:ext>
          </a:extLst>
        </p:cNvPr>
        <p:cNvGrpSpPr/>
        <p:nvPr/>
      </p:nvGrpSpPr>
      <p:grpSpPr>
        <a:xfrm>
          <a:off x="0" y="0"/>
          <a:ext cx="0" cy="0"/>
          <a:chOff x="0" y="0"/>
          <a:chExt cx="0" cy="0"/>
        </a:xfrm>
      </p:grpSpPr>
      <p:sp>
        <p:nvSpPr>
          <p:cNvPr id="458" name="Google Shape;458;p43">
            <a:extLst>
              <a:ext uri="{FF2B5EF4-FFF2-40B4-BE49-F238E27FC236}">
                <a16:creationId xmlns:a16="http://schemas.microsoft.com/office/drawing/2014/main" id="{2EB23B2D-CB50-D54B-8AE7-81A5E4DCE700}"/>
              </a:ext>
            </a:extLst>
          </p:cNvPr>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Comment évaluer la douleur?</a:t>
            </a:r>
            <a:endParaRPr dirty="0"/>
          </a:p>
        </p:txBody>
      </p:sp>
      <p:sp>
        <p:nvSpPr>
          <p:cNvPr id="484" name="Google Shape;484;p43">
            <a:extLst>
              <a:ext uri="{FF2B5EF4-FFF2-40B4-BE49-F238E27FC236}">
                <a16:creationId xmlns:a16="http://schemas.microsoft.com/office/drawing/2014/main" id="{2A362065-2D15-9470-A2CF-A2BACF64769F}"/>
              </a:ext>
            </a:extLst>
          </p:cNvPr>
          <p:cNvSpPr txBox="1">
            <a:spLocks noGrp="1"/>
          </p:cNvSpPr>
          <p:nvPr>
            <p:ph type="body" idx="1"/>
          </p:nvPr>
        </p:nvSpPr>
        <p:spPr>
          <a:xfrm>
            <a:off x="853004" y="1385939"/>
            <a:ext cx="6553636" cy="280367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dirty="0"/>
              <a:t>Aux Urgences </a:t>
            </a:r>
            <a:endParaRPr lang="fr-FR" dirty="0"/>
          </a:p>
          <a:p>
            <a:pPr marL="457200" lvl="0" indent="-317500" algn="just" rtl="0">
              <a:spcBef>
                <a:spcPts val="1000"/>
              </a:spcBef>
              <a:spcAft>
                <a:spcPts val="0"/>
              </a:spcAft>
              <a:buClr>
                <a:schemeClr val="bg2"/>
              </a:buClr>
              <a:buSzPts val="1400"/>
              <a:buChar char="●"/>
            </a:pPr>
            <a:r>
              <a:rPr lang="fr-FR" dirty="0"/>
              <a:t>Patient inquiet, stressé, avec une douleur d’intensité variable en fonction des circonstances de survenue</a:t>
            </a:r>
          </a:p>
          <a:p>
            <a:pPr marL="457200" lvl="0" indent="-317500" algn="just" rtl="0">
              <a:spcBef>
                <a:spcPts val="1000"/>
              </a:spcBef>
              <a:spcAft>
                <a:spcPts val="0"/>
              </a:spcAft>
              <a:buClr>
                <a:schemeClr val="bg2"/>
              </a:buClr>
              <a:buSzPts val="1400"/>
              <a:buChar char="●"/>
            </a:pPr>
            <a:r>
              <a:rPr lang="fr-FR" dirty="0"/>
              <a:t>Climat anxiogène du lieu (flux important, agitation au sein du service,…) </a:t>
            </a:r>
          </a:p>
          <a:p>
            <a:pPr marL="457200" lvl="0" indent="-317500" algn="just" rtl="0">
              <a:spcBef>
                <a:spcPts val="1000"/>
              </a:spcBef>
              <a:spcAft>
                <a:spcPts val="0"/>
              </a:spcAft>
              <a:buClr>
                <a:schemeClr val="bg2"/>
              </a:buClr>
              <a:buSzPts val="1400"/>
              <a:buChar char="●"/>
            </a:pPr>
            <a:r>
              <a:rPr lang="fr-FR" dirty="0"/>
              <a:t>Le temps relativement court en IOA pour faire « l’état des lieux » de sa situation l’amenant à consulter</a:t>
            </a:r>
          </a:p>
          <a:p>
            <a:pPr marL="457200" lvl="0" indent="-317500" algn="just" rtl="0">
              <a:spcBef>
                <a:spcPts val="1000"/>
              </a:spcBef>
              <a:spcAft>
                <a:spcPts val="0"/>
              </a:spcAft>
              <a:buClr>
                <a:schemeClr val="bg2"/>
              </a:buClr>
              <a:buSzPts val="1400"/>
              <a:buChar char="●"/>
            </a:pPr>
            <a:endParaRPr lang="fr-FR" dirty="0"/>
          </a:p>
          <a:p>
            <a:pPr marL="139700" lvl="0" indent="0" algn="just" rtl="0">
              <a:spcBef>
                <a:spcPts val="1000"/>
              </a:spcBef>
              <a:spcAft>
                <a:spcPts val="0"/>
              </a:spcAft>
              <a:buClr>
                <a:schemeClr val="bg2"/>
              </a:buClr>
              <a:buSzPts val="1400"/>
              <a:buNone/>
            </a:pPr>
            <a:r>
              <a:rPr lang="fr-FR" dirty="0">
                <a:sym typeface="Wingdings 3" panose="05040102010807070707" pitchFamily="18" charset="2"/>
              </a:rPr>
              <a:t> Influencent la capacité du patient à évaluer sa douleur</a:t>
            </a:r>
            <a:endParaRPr lang="fr-FR" dirty="0"/>
          </a:p>
          <a:p>
            <a:pPr marL="457200" lvl="0" indent="-317500" algn="just" rtl="0">
              <a:spcBef>
                <a:spcPts val="1000"/>
              </a:spcBef>
              <a:spcAft>
                <a:spcPts val="0"/>
              </a:spcAft>
              <a:buClr>
                <a:schemeClr val="bg2"/>
              </a:buClr>
              <a:buSzPts val="1400"/>
              <a:buChar char="●"/>
            </a:pPr>
            <a:endParaRPr dirty="0"/>
          </a:p>
          <a:p>
            <a:pPr marL="139700" lvl="0" indent="0" algn="just" rtl="0">
              <a:spcBef>
                <a:spcPts val="0"/>
              </a:spcBef>
              <a:spcAft>
                <a:spcPts val="0"/>
              </a:spcAft>
              <a:buClr>
                <a:schemeClr val="bg2"/>
              </a:buClr>
              <a:buSzPts val="1400"/>
              <a:buNone/>
            </a:pPr>
            <a:endParaRPr dirty="0"/>
          </a:p>
          <a:p>
            <a:pPr marL="0" lvl="0" indent="0" algn="just" rtl="0">
              <a:spcBef>
                <a:spcPts val="1000"/>
              </a:spcBef>
              <a:spcAft>
                <a:spcPts val="0"/>
              </a:spcAft>
              <a:buNone/>
            </a:pPr>
            <a:endParaRPr dirty="0"/>
          </a:p>
        </p:txBody>
      </p:sp>
    </p:spTree>
    <p:extLst>
      <p:ext uri="{BB962C8B-B14F-4D97-AF65-F5344CB8AC3E}">
        <p14:creationId xmlns:p14="http://schemas.microsoft.com/office/powerpoint/2010/main" val="189315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C53CBD1E-EF60-DC01-45FD-EABCD1B53E80}"/>
            </a:ext>
          </a:extLst>
        </p:cNvPr>
        <p:cNvGrpSpPr/>
        <p:nvPr/>
      </p:nvGrpSpPr>
      <p:grpSpPr>
        <a:xfrm>
          <a:off x="0" y="0"/>
          <a:ext cx="0" cy="0"/>
          <a:chOff x="0" y="0"/>
          <a:chExt cx="0" cy="0"/>
        </a:xfrm>
      </p:grpSpPr>
      <p:sp>
        <p:nvSpPr>
          <p:cNvPr id="458" name="Google Shape;458;p43">
            <a:extLst>
              <a:ext uri="{FF2B5EF4-FFF2-40B4-BE49-F238E27FC236}">
                <a16:creationId xmlns:a16="http://schemas.microsoft.com/office/drawing/2014/main" id="{5D18DA74-40B5-1EB9-7A5A-1F078BE2091F}"/>
              </a:ext>
            </a:extLst>
          </p:cNvPr>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Comment évaluer la douleur?</a:t>
            </a:r>
            <a:endParaRPr dirty="0"/>
          </a:p>
        </p:txBody>
      </p:sp>
      <p:sp>
        <p:nvSpPr>
          <p:cNvPr id="484" name="Google Shape;484;p43">
            <a:extLst>
              <a:ext uri="{FF2B5EF4-FFF2-40B4-BE49-F238E27FC236}">
                <a16:creationId xmlns:a16="http://schemas.microsoft.com/office/drawing/2014/main" id="{F8238F21-4EE0-4CDF-1282-C420C80C6F17}"/>
              </a:ext>
            </a:extLst>
          </p:cNvPr>
          <p:cNvSpPr txBox="1">
            <a:spLocks noGrp="1"/>
          </p:cNvSpPr>
          <p:nvPr>
            <p:ph type="body" idx="1"/>
          </p:nvPr>
        </p:nvSpPr>
        <p:spPr>
          <a:xfrm>
            <a:off x="861316" y="1244623"/>
            <a:ext cx="7710900" cy="3211813"/>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dirty="0"/>
              <a:t>Il faudra : </a:t>
            </a:r>
          </a:p>
          <a:p>
            <a:pPr marL="0" lvl="0" indent="0" algn="just" rtl="0">
              <a:spcBef>
                <a:spcPts val="0"/>
              </a:spcBef>
              <a:spcAft>
                <a:spcPts val="0"/>
              </a:spcAft>
              <a:buClr>
                <a:schemeClr val="dk1"/>
              </a:buClr>
              <a:buSzPts val="1100"/>
              <a:buFont typeface="Arial"/>
              <a:buNone/>
            </a:pPr>
            <a:endParaRPr lang="en" dirty="0"/>
          </a:p>
          <a:p>
            <a:pPr marL="0" lvl="0" indent="0" algn="just" rtl="0">
              <a:spcBef>
                <a:spcPts val="0"/>
              </a:spcBef>
              <a:spcAft>
                <a:spcPts val="0"/>
              </a:spcAft>
              <a:buClr>
                <a:schemeClr val="dk1"/>
              </a:buClr>
              <a:buSzPts val="1100"/>
              <a:buFont typeface="Arial"/>
              <a:buNone/>
            </a:pPr>
            <a:r>
              <a:rPr lang="en" dirty="0">
                <a:sym typeface="Wingdings 3" panose="05040102010807070707" pitchFamily="18" charset="2"/>
              </a:rPr>
              <a:t> </a:t>
            </a:r>
            <a:r>
              <a:rPr lang="fr-FR" dirty="0">
                <a:sym typeface="Wingdings 3" panose="05040102010807070707" pitchFamily="18" charset="2"/>
              </a:rPr>
              <a:t>I</a:t>
            </a:r>
            <a:r>
              <a:rPr lang="en" dirty="0">
                <a:sym typeface="Wingdings 3" panose="05040102010807070707" pitchFamily="18" charset="2"/>
              </a:rPr>
              <a:t>nstaurer un climat d’écoute et d’apaisement </a:t>
            </a:r>
            <a:r>
              <a:rPr lang="en" dirty="0">
                <a:sym typeface="Webdings" panose="05030102010509060703" pitchFamily="18" charset="2"/>
              </a:rPr>
              <a:t>recentrer le patient sur son ressenti pour qu’il évalue le plus justement sa douleur </a:t>
            </a:r>
          </a:p>
          <a:p>
            <a:pPr marL="0" lvl="0" indent="0" algn="just" rtl="0">
              <a:spcBef>
                <a:spcPts val="0"/>
              </a:spcBef>
              <a:spcAft>
                <a:spcPts val="0"/>
              </a:spcAft>
              <a:buClr>
                <a:schemeClr val="dk1"/>
              </a:buClr>
              <a:buSzPts val="1100"/>
              <a:buFont typeface="Arial"/>
              <a:buNone/>
            </a:pPr>
            <a:endParaRPr lang="en" dirty="0">
              <a:sym typeface="Webdings" panose="05030102010509060703" pitchFamily="18" charset="2"/>
            </a:endParaRPr>
          </a:p>
          <a:p>
            <a:pPr marL="0" lvl="0" indent="0" algn="just" rtl="0">
              <a:spcBef>
                <a:spcPts val="0"/>
              </a:spcBef>
              <a:spcAft>
                <a:spcPts val="0"/>
              </a:spcAft>
              <a:buClr>
                <a:schemeClr val="dk1"/>
              </a:buClr>
              <a:buSzPts val="1100"/>
              <a:buNone/>
            </a:pPr>
            <a:r>
              <a:rPr lang="fr-FR" dirty="0">
                <a:sym typeface="Wingdings 3" panose="05040102010807070707" pitchFamily="18" charset="2"/>
              </a:rPr>
              <a:t>U</a:t>
            </a:r>
            <a:r>
              <a:rPr lang="en" dirty="0">
                <a:sym typeface="Wingdings 3" panose="05040102010807070707" pitchFamily="18" charset="2"/>
              </a:rPr>
              <a:t>tiliser des mots simples, adaptés à la personne, à l’âge, un ton neutre </a:t>
            </a:r>
            <a:r>
              <a:rPr lang="en" dirty="0">
                <a:sym typeface="Webdings" panose="05030102010509060703" pitchFamily="18" charset="2"/>
              </a:rPr>
              <a:t>ne pas influencer la réponse du patient</a:t>
            </a:r>
          </a:p>
          <a:p>
            <a:pPr marL="0" lvl="0" indent="0" algn="just" rtl="0">
              <a:spcBef>
                <a:spcPts val="0"/>
              </a:spcBef>
              <a:spcAft>
                <a:spcPts val="0"/>
              </a:spcAft>
              <a:buClr>
                <a:schemeClr val="dk1"/>
              </a:buClr>
              <a:buSzPts val="1100"/>
              <a:buNone/>
            </a:pPr>
            <a:endParaRPr lang="en" dirty="0">
              <a:sym typeface="Webdings" panose="05030102010509060703" pitchFamily="18" charset="2"/>
            </a:endParaRPr>
          </a:p>
          <a:p>
            <a:pPr marL="0" lvl="0" indent="0" algn="just" rtl="0">
              <a:spcBef>
                <a:spcPts val="0"/>
              </a:spcBef>
              <a:spcAft>
                <a:spcPts val="0"/>
              </a:spcAft>
              <a:buClr>
                <a:schemeClr val="dk1"/>
              </a:buClr>
              <a:buSzPts val="1100"/>
              <a:buNone/>
            </a:pPr>
            <a:r>
              <a:rPr lang="fr-FR" dirty="0">
                <a:sym typeface="Wingdings 3" panose="05040102010807070707" pitchFamily="18" charset="2"/>
              </a:rPr>
              <a:t> </a:t>
            </a:r>
            <a:r>
              <a:rPr lang="fr-FR" dirty="0">
                <a:sym typeface="Webdings" panose="05030102010509060703" pitchFamily="18" charset="2"/>
              </a:rPr>
              <a:t>U</a:t>
            </a:r>
            <a:r>
              <a:rPr lang="en" dirty="0">
                <a:sym typeface="Webdings" panose="05030102010509060703" pitchFamily="18" charset="2"/>
              </a:rPr>
              <a:t>tiliser des échelles rapides à réaliser, adaptées au plus grand nombre, simples de compréhension</a:t>
            </a:r>
            <a:endParaRPr dirty="0"/>
          </a:p>
          <a:p>
            <a:pPr marL="0" lvl="0" indent="0" algn="just" rtl="0">
              <a:spcBef>
                <a:spcPts val="1000"/>
              </a:spcBef>
              <a:spcAft>
                <a:spcPts val="0"/>
              </a:spcAft>
              <a:buNone/>
            </a:pPr>
            <a:r>
              <a:rPr lang="fr-FR" dirty="0">
                <a:sym typeface="Wingdings 3" panose="05040102010807070707" pitchFamily="18" charset="2"/>
              </a:rPr>
              <a:t> S’enquérir de ce qu’il a déjà pris comme médicament : quel traitement et à quelle heure (ne pas faire de surdosage)</a:t>
            </a:r>
            <a:endParaRPr dirty="0"/>
          </a:p>
        </p:txBody>
      </p:sp>
    </p:spTree>
    <p:extLst>
      <p:ext uri="{BB962C8B-B14F-4D97-AF65-F5344CB8AC3E}">
        <p14:creationId xmlns:p14="http://schemas.microsoft.com/office/powerpoint/2010/main" val="2421947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29DCC-76D9-DEA8-40B0-037565CD96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E31A796-599B-89D6-E8A3-3B7C7FC6F5D4}"/>
              </a:ext>
            </a:extLst>
          </p:cNvPr>
          <p:cNvSpPr>
            <a:spLocks noGrp="1"/>
          </p:cNvSpPr>
          <p:nvPr>
            <p:ph type="title"/>
          </p:nvPr>
        </p:nvSpPr>
        <p:spPr>
          <a:xfrm>
            <a:off x="3821325" y="2571750"/>
            <a:ext cx="4609500" cy="792600"/>
          </a:xfrm>
        </p:spPr>
        <p:txBody>
          <a:bodyPr/>
          <a:lstStyle/>
          <a:p>
            <a:r>
              <a:rPr lang="fr-FR" dirty="0"/>
              <a:t>Comment choisir? </a:t>
            </a:r>
          </a:p>
        </p:txBody>
      </p:sp>
      <p:sp>
        <p:nvSpPr>
          <p:cNvPr id="3" name="Titre 2">
            <a:extLst>
              <a:ext uri="{FF2B5EF4-FFF2-40B4-BE49-F238E27FC236}">
                <a16:creationId xmlns:a16="http://schemas.microsoft.com/office/drawing/2014/main" id="{010E506E-6641-FFD1-349B-FCA2F351BF81}"/>
              </a:ext>
            </a:extLst>
          </p:cNvPr>
          <p:cNvSpPr>
            <a:spLocks noGrp="1"/>
          </p:cNvSpPr>
          <p:nvPr>
            <p:ph type="title" idx="2"/>
          </p:nvPr>
        </p:nvSpPr>
        <p:spPr/>
        <p:txBody>
          <a:bodyPr/>
          <a:lstStyle/>
          <a:p>
            <a:r>
              <a:rPr lang="fr-FR" dirty="0"/>
              <a:t>04</a:t>
            </a:r>
          </a:p>
        </p:txBody>
      </p:sp>
      <p:sp>
        <p:nvSpPr>
          <p:cNvPr id="4" name="Sous-titre 3">
            <a:extLst>
              <a:ext uri="{FF2B5EF4-FFF2-40B4-BE49-F238E27FC236}">
                <a16:creationId xmlns:a16="http://schemas.microsoft.com/office/drawing/2014/main" id="{56833C6D-54BA-AE60-EA17-06C13445E265}"/>
              </a:ext>
            </a:extLst>
          </p:cNvPr>
          <p:cNvSpPr>
            <a:spLocks noGrp="1"/>
          </p:cNvSpPr>
          <p:nvPr>
            <p:ph type="subTitle" idx="1"/>
          </p:nvPr>
        </p:nvSpPr>
        <p:spPr>
          <a:xfrm>
            <a:off x="3821325" y="3305966"/>
            <a:ext cx="4609500" cy="375000"/>
          </a:xfrm>
        </p:spPr>
        <p:txBody>
          <a:bodyPr/>
          <a:lstStyle/>
          <a:p>
            <a:endParaRPr lang="fr-FR" dirty="0"/>
          </a:p>
        </p:txBody>
      </p:sp>
    </p:spTree>
    <p:extLst>
      <p:ext uri="{BB962C8B-B14F-4D97-AF65-F5344CB8AC3E}">
        <p14:creationId xmlns:p14="http://schemas.microsoft.com/office/powerpoint/2010/main" val="3078365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9"/>
          <p:cNvSpPr txBox="1">
            <a:spLocks noGrp="1"/>
          </p:cNvSpPr>
          <p:nvPr>
            <p:ph type="title"/>
          </p:nvPr>
        </p:nvSpPr>
        <p:spPr>
          <a:xfrm>
            <a:off x="720000" y="55223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Sommaire</a:t>
            </a:r>
            <a:endParaRPr dirty="0"/>
          </a:p>
        </p:txBody>
      </p:sp>
      <p:sp>
        <p:nvSpPr>
          <p:cNvPr id="366" name="Google Shape;366;p39"/>
          <p:cNvSpPr txBox="1">
            <a:spLocks noGrp="1"/>
          </p:cNvSpPr>
          <p:nvPr>
            <p:ph type="subTitle" idx="3"/>
          </p:nvPr>
        </p:nvSpPr>
        <p:spPr>
          <a:xfrm>
            <a:off x="720000" y="3920278"/>
            <a:ext cx="2354400" cy="572700"/>
          </a:xfrm>
          <a:prstGeom prst="rect">
            <a:avLst/>
          </a:prstGeom>
        </p:spPr>
        <p:txBody>
          <a:bodyPr spcFirstLastPara="1" wrap="square" lIns="91425" tIns="91425" rIns="91425" bIns="91425" anchor="t" anchorCtr="0">
            <a:noAutofit/>
          </a:bodyPr>
          <a:lstStyle/>
          <a:p>
            <a:pPr lvl="0"/>
            <a:endParaRPr lang="fr-FR" dirty="0"/>
          </a:p>
        </p:txBody>
      </p:sp>
      <p:sp>
        <p:nvSpPr>
          <p:cNvPr id="367" name="Google Shape;367;p39"/>
          <p:cNvSpPr txBox="1">
            <a:spLocks noGrp="1"/>
          </p:cNvSpPr>
          <p:nvPr>
            <p:ph type="subTitle" idx="1"/>
          </p:nvPr>
        </p:nvSpPr>
        <p:spPr>
          <a:xfrm>
            <a:off x="713175" y="2139189"/>
            <a:ext cx="2354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Rappels législatifs – La douleur en quelques “maux”</a:t>
            </a:r>
            <a:endParaRPr dirty="0"/>
          </a:p>
        </p:txBody>
      </p:sp>
      <p:sp>
        <p:nvSpPr>
          <p:cNvPr id="368" name="Google Shape;368;p39"/>
          <p:cNvSpPr txBox="1">
            <a:spLocks noGrp="1"/>
          </p:cNvSpPr>
          <p:nvPr>
            <p:ph type="subTitle" idx="2"/>
          </p:nvPr>
        </p:nvSpPr>
        <p:spPr>
          <a:xfrm>
            <a:off x="3394784" y="2139189"/>
            <a:ext cx="2354400" cy="572700"/>
          </a:xfrm>
          <a:prstGeom prst="rect">
            <a:avLst/>
          </a:prstGeom>
        </p:spPr>
        <p:txBody>
          <a:bodyPr spcFirstLastPara="1" wrap="square" lIns="91425" tIns="91425" rIns="91425" bIns="91425" anchor="t" anchorCtr="0">
            <a:noAutofit/>
          </a:bodyPr>
          <a:lstStyle/>
          <a:p>
            <a:pPr lvl="0"/>
            <a:r>
              <a:rPr lang="fr-FR" dirty="0"/>
              <a:t>Quelques chiffres</a:t>
            </a:r>
          </a:p>
        </p:txBody>
      </p:sp>
      <p:sp>
        <p:nvSpPr>
          <p:cNvPr id="369" name="Google Shape;369;p39"/>
          <p:cNvSpPr txBox="1">
            <a:spLocks noGrp="1"/>
          </p:cNvSpPr>
          <p:nvPr>
            <p:ph type="subTitle" idx="4"/>
          </p:nvPr>
        </p:nvSpPr>
        <p:spPr>
          <a:xfrm>
            <a:off x="4735668" y="3872374"/>
            <a:ext cx="2354400" cy="572700"/>
          </a:xfrm>
          <a:prstGeom prst="rect">
            <a:avLst/>
          </a:prstGeom>
        </p:spPr>
        <p:txBody>
          <a:bodyPr spcFirstLastPara="1" wrap="square" lIns="91425" tIns="91425" rIns="91425" bIns="91425" anchor="t" anchorCtr="0">
            <a:noAutofit/>
          </a:bodyPr>
          <a:lstStyle/>
          <a:p>
            <a:pPr lvl="0"/>
            <a:endParaRPr lang="fr-FR" dirty="0"/>
          </a:p>
        </p:txBody>
      </p:sp>
      <p:sp>
        <p:nvSpPr>
          <p:cNvPr id="370" name="Google Shape;370;p39"/>
          <p:cNvSpPr txBox="1">
            <a:spLocks noGrp="1"/>
          </p:cNvSpPr>
          <p:nvPr>
            <p:ph type="subTitle" idx="5"/>
          </p:nvPr>
        </p:nvSpPr>
        <p:spPr>
          <a:xfrm>
            <a:off x="6076425" y="2288720"/>
            <a:ext cx="2354400" cy="572700"/>
          </a:xfrm>
          <a:prstGeom prst="rect">
            <a:avLst/>
          </a:prstGeom>
        </p:spPr>
        <p:txBody>
          <a:bodyPr spcFirstLastPara="1" wrap="square" lIns="91425" tIns="91425" rIns="91425" bIns="91425" anchor="t" anchorCtr="0">
            <a:noAutofit/>
          </a:bodyPr>
          <a:lstStyle/>
          <a:p>
            <a:pPr lvl="0"/>
            <a:r>
              <a:rPr lang="fr-FR" dirty="0"/>
              <a:t>2 types d’évaluation</a:t>
            </a:r>
          </a:p>
        </p:txBody>
      </p:sp>
      <p:sp>
        <p:nvSpPr>
          <p:cNvPr id="371" name="Google Shape;371;p39"/>
          <p:cNvSpPr txBox="1">
            <a:spLocks noGrp="1"/>
          </p:cNvSpPr>
          <p:nvPr>
            <p:ph type="title" idx="6"/>
          </p:nvPr>
        </p:nvSpPr>
        <p:spPr>
          <a:xfrm>
            <a:off x="1515259" y="1319600"/>
            <a:ext cx="750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73" name="Google Shape;373;p39"/>
          <p:cNvSpPr txBox="1">
            <a:spLocks noGrp="1"/>
          </p:cNvSpPr>
          <p:nvPr>
            <p:ph type="title" idx="8"/>
          </p:nvPr>
        </p:nvSpPr>
        <p:spPr>
          <a:xfrm>
            <a:off x="4196868" y="1319600"/>
            <a:ext cx="750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74" name="Google Shape;374;p39"/>
          <p:cNvSpPr txBox="1">
            <a:spLocks noGrp="1"/>
          </p:cNvSpPr>
          <p:nvPr>
            <p:ph type="title" idx="9"/>
          </p:nvPr>
        </p:nvSpPr>
        <p:spPr>
          <a:xfrm>
            <a:off x="1566999" y="2751789"/>
            <a:ext cx="750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75" name="Google Shape;375;p39"/>
          <p:cNvSpPr txBox="1">
            <a:spLocks noGrp="1"/>
          </p:cNvSpPr>
          <p:nvPr>
            <p:ph type="title" idx="13"/>
          </p:nvPr>
        </p:nvSpPr>
        <p:spPr>
          <a:xfrm>
            <a:off x="6878460" y="1319600"/>
            <a:ext cx="750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376" name="Google Shape;376;p39"/>
          <p:cNvSpPr txBox="1">
            <a:spLocks noGrp="1"/>
          </p:cNvSpPr>
          <p:nvPr>
            <p:ph type="subTitle" idx="14"/>
          </p:nvPr>
        </p:nvSpPr>
        <p:spPr>
          <a:xfrm>
            <a:off x="713175" y="1801102"/>
            <a:ext cx="23544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La douleur </a:t>
            </a:r>
            <a:endParaRPr dirty="0"/>
          </a:p>
        </p:txBody>
      </p:sp>
      <p:sp>
        <p:nvSpPr>
          <p:cNvPr id="377" name="Google Shape;377;p39"/>
          <p:cNvSpPr txBox="1">
            <a:spLocks noGrp="1"/>
          </p:cNvSpPr>
          <p:nvPr>
            <p:ph type="subTitle" idx="15"/>
          </p:nvPr>
        </p:nvSpPr>
        <p:spPr>
          <a:xfrm>
            <a:off x="3394784" y="1801102"/>
            <a:ext cx="2354400" cy="484800"/>
          </a:xfrm>
          <a:prstGeom prst="rect">
            <a:avLst/>
          </a:prstGeom>
        </p:spPr>
        <p:txBody>
          <a:bodyPr spcFirstLastPara="1" wrap="square" lIns="91425" tIns="91425" rIns="91425" bIns="91425" anchor="b" anchorCtr="0">
            <a:noAutofit/>
          </a:bodyPr>
          <a:lstStyle/>
          <a:p>
            <a:pPr lvl="0"/>
            <a:r>
              <a:rPr lang="fr-FR" dirty="0"/>
              <a:t>La douleur</a:t>
            </a:r>
          </a:p>
        </p:txBody>
      </p:sp>
      <p:sp>
        <p:nvSpPr>
          <p:cNvPr id="378" name="Google Shape;378;p39"/>
          <p:cNvSpPr txBox="1">
            <a:spLocks noGrp="1"/>
          </p:cNvSpPr>
          <p:nvPr>
            <p:ph type="subTitle" idx="16"/>
          </p:nvPr>
        </p:nvSpPr>
        <p:spPr>
          <a:xfrm>
            <a:off x="6201067" y="1914060"/>
            <a:ext cx="2354400" cy="484800"/>
          </a:xfrm>
          <a:prstGeom prst="rect">
            <a:avLst/>
          </a:prstGeom>
        </p:spPr>
        <p:txBody>
          <a:bodyPr spcFirstLastPara="1" wrap="square" lIns="91425" tIns="91425" rIns="91425" bIns="91425" anchor="b" anchorCtr="0">
            <a:noAutofit/>
          </a:bodyPr>
          <a:lstStyle/>
          <a:p>
            <a:pPr lvl="0"/>
            <a:r>
              <a:rPr lang="fr-FR" sz="1800" dirty="0"/>
              <a:t>Comment évaluer la douleur?</a:t>
            </a:r>
          </a:p>
        </p:txBody>
      </p:sp>
      <p:sp>
        <p:nvSpPr>
          <p:cNvPr id="379" name="Google Shape;379;p39"/>
          <p:cNvSpPr txBox="1">
            <a:spLocks noGrp="1"/>
          </p:cNvSpPr>
          <p:nvPr>
            <p:ph type="subTitle" idx="17"/>
          </p:nvPr>
        </p:nvSpPr>
        <p:spPr>
          <a:xfrm>
            <a:off x="713175" y="3199389"/>
            <a:ext cx="2354400" cy="484800"/>
          </a:xfrm>
          <a:prstGeom prst="rect">
            <a:avLst/>
          </a:prstGeom>
        </p:spPr>
        <p:txBody>
          <a:bodyPr spcFirstLastPara="1" wrap="square" lIns="91425" tIns="91425" rIns="91425" bIns="91425" anchor="b" anchorCtr="0">
            <a:noAutofit/>
          </a:bodyPr>
          <a:lstStyle/>
          <a:p>
            <a:pPr lvl="0"/>
            <a:r>
              <a:rPr lang="fr-FR" sz="2000" dirty="0"/>
              <a:t>Comment choisir?</a:t>
            </a:r>
          </a:p>
        </p:txBody>
      </p:sp>
      <p:sp>
        <p:nvSpPr>
          <p:cNvPr id="380" name="Google Shape;380;p39"/>
          <p:cNvSpPr txBox="1">
            <a:spLocks noGrp="1"/>
          </p:cNvSpPr>
          <p:nvPr>
            <p:ph type="subTitle" idx="18"/>
          </p:nvPr>
        </p:nvSpPr>
        <p:spPr>
          <a:xfrm>
            <a:off x="3449550" y="3221929"/>
            <a:ext cx="2354400" cy="484800"/>
          </a:xfrm>
          <a:prstGeom prst="rect">
            <a:avLst/>
          </a:prstGeom>
        </p:spPr>
        <p:txBody>
          <a:bodyPr spcFirstLastPara="1" wrap="square" lIns="91425" tIns="91425" rIns="91425" bIns="91425" anchor="b" anchorCtr="0">
            <a:noAutofit/>
          </a:bodyPr>
          <a:lstStyle/>
          <a:p>
            <a:pPr lvl="0"/>
            <a:r>
              <a:rPr lang="fr-FR" dirty="0"/>
              <a:t>Conclusion</a:t>
            </a:r>
          </a:p>
        </p:txBody>
      </p:sp>
      <p:sp>
        <p:nvSpPr>
          <p:cNvPr id="3" name="Titre 2">
            <a:extLst>
              <a:ext uri="{FF2B5EF4-FFF2-40B4-BE49-F238E27FC236}">
                <a16:creationId xmlns:a16="http://schemas.microsoft.com/office/drawing/2014/main" id="{26619A97-9B74-E3BC-CC7E-105BDFA72547}"/>
              </a:ext>
            </a:extLst>
          </p:cNvPr>
          <p:cNvSpPr>
            <a:spLocks noGrp="1"/>
          </p:cNvSpPr>
          <p:nvPr>
            <p:ph type="title" idx="7"/>
          </p:nvPr>
        </p:nvSpPr>
        <p:spPr>
          <a:xfrm>
            <a:off x="4251600" y="2743109"/>
            <a:ext cx="750300" cy="447600"/>
          </a:xfrm>
        </p:spPr>
        <p:txBody>
          <a:bodyPr/>
          <a:lstStyle/>
          <a:p>
            <a:r>
              <a:rPr lang="fr-FR" dirty="0"/>
              <a:t>05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6C896F90-CBEB-DE4A-B253-664EE92B36C9}"/>
            </a:ext>
          </a:extLst>
        </p:cNvPr>
        <p:cNvGrpSpPr/>
        <p:nvPr/>
      </p:nvGrpSpPr>
      <p:grpSpPr>
        <a:xfrm>
          <a:off x="0" y="0"/>
          <a:ext cx="0" cy="0"/>
          <a:chOff x="0" y="0"/>
          <a:chExt cx="0" cy="0"/>
        </a:xfrm>
      </p:grpSpPr>
      <p:sp>
        <p:nvSpPr>
          <p:cNvPr id="458" name="Google Shape;458;p43">
            <a:extLst>
              <a:ext uri="{FF2B5EF4-FFF2-40B4-BE49-F238E27FC236}">
                <a16:creationId xmlns:a16="http://schemas.microsoft.com/office/drawing/2014/main" id="{758F6A0B-F13C-84A4-8BA2-344FCAA3F532}"/>
              </a:ext>
            </a:extLst>
          </p:cNvPr>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Quelles échelles choisir? </a:t>
            </a:r>
            <a:endParaRPr dirty="0"/>
          </a:p>
        </p:txBody>
      </p:sp>
      <p:sp>
        <p:nvSpPr>
          <p:cNvPr id="484" name="Google Shape;484;p43">
            <a:extLst>
              <a:ext uri="{FF2B5EF4-FFF2-40B4-BE49-F238E27FC236}">
                <a16:creationId xmlns:a16="http://schemas.microsoft.com/office/drawing/2014/main" id="{7402EAF2-C9AA-894F-CC84-62CC9AFDF634}"/>
              </a:ext>
            </a:extLst>
          </p:cNvPr>
          <p:cNvSpPr txBox="1">
            <a:spLocks noGrp="1"/>
          </p:cNvSpPr>
          <p:nvPr>
            <p:ph type="body" idx="1"/>
          </p:nvPr>
        </p:nvSpPr>
        <p:spPr>
          <a:xfrm>
            <a:off x="803126" y="1359496"/>
            <a:ext cx="6886145" cy="289662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dirty="0"/>
              <a:t>On privilégiera donc 3 échelles d’auto-évaluation :</a:t>
            </a:r>
          </a:p>
          <a:p>
            <a:pPr marL="0" lvl="0" indent="0" algn="just" rtl="0">
              <a:spcBef>
                <a:spcPts val="0"/>
              </a:spcBef>
              <a:spcAft>
                <a:spcPts val="0"/>
              </a:spcAft>
              <a:buClr>
                <a:schemeClr val="dk1"/>
              </a:buClr>
              <a:buSzPts val="1100"/>
              <a:buFont typeface="Arial"/>
              <a:buNone/>
            </a:pPr>
            <a:endParaRPr lang="en" dirty="0"/>
          </a:p>
          <a:p>
            <a:pPr marL="0" lvl="0" indent="0" algn="just" rtl="0">
              <a:spcBef>
                <a:spcPts val="0"/>
              </a:spcBef>
              <a:spcAft>
                <a:spcPts val="0"/>
              </a:spcAft>
              <a:buClr>
                <a:schemeClr val="dk1"/>
              </a:buClr>
              <a:buSzPts val="1100"/>
              <a:buFont typeface="Arial"/>
              <a:buNone/>
            </a:pPr>
            <a:r>
              <a:rPr lang="en" dirty="0">
                <a:sym typeface="Wingdings 3" panose="05040102010807070707" pitchFamily="18" charset="2"/>
              </a:rPr>
              <a:t> </a:t>
            </a:r>
            <a:r>
              <a:rPr lang="fr-FR" dirty="0">
                <a:sym typeface="Wingdings 3" panose="05040102010807070707" pitchFamily="18" charset="2"/>
              </a:rPr>
              <a:t>l’EN </a:t>
            </a:r>
            <a:r>
              <a:rPr lang="en" dirty="0">
                <a:sym typeface="Webdings" panose="05030102010509060703" pitchFamily="18" charset="2"/>
              </a:rPr>
              <a:t> (la plus utilisée // l’EVA) A partir de 8 ans. </a:t>
            </a:r>
          </a:p>
          <a:p>
            <a:pPr marL="0" lvl="0" indent="0" algn="just" rtl="0">
              <a:spcBef>
                <a:spcPts val="0"/>
              </a:spcBef>
              <a:spcAft>
                <a:spcPts val="0"/>
              </a:spcAft>
              <a:buClr>
                <a:schemeClr val="dk1"/>
              </a:buClr>
              <a:buSzPts val="1100"/>
              <a:buFont typeface="Arial"/>
              <a:buNone/>
            </a:pPr>
            <a:endParaRPr lang="en" dirty="0">
              <a:sym typeface="Webdings" panose="05030102010509060703" pitchFamily="18" charset="2"/>
            </a:endParaRPr>
          </a:p>
          <a:p>
            <a:pPr marL="0" lvl="0" indent="0" algn="just" rtl="0">
              <a:spcBef>
                <a:spcPts val="0"/>
              </a:spcBef>
              <a:spcAft>
                <a:spcPts val="0"/>
              </a:spcAft>
              <a:buClr>
                <a:schemeClr val="dk1"/>
              </a:buClr>
              <a:buSzPts val="1100"/>
              <a:buNone/>
            </a:pPr>
            <a:r>
              <a:rPr lang="fr-FR" dirty="0">
                <a:sym typeface="Wingdings 3" panose="05040102010807070707" pitchFamily="18" charset="2"/>
              </a:rPr>
              <a:t> l’EVA à partir de 6-7 ans, l’échelle des visages (enfants de 4 à 6 ans)</a:t>
            </a:r>
            <a:endParaRPr lang="en" dirty="0">
              <a:sym typeface="Webdings" panose="05030102010509060703" pitchFamily="18" charset="2"/>
            </a:endParaRPr>
          </a:p>
          <a:p>
            <a:pPr marL="0" lvl="0" indent="0" algn="just" rtl="0">
              <a:spcBef>
                <a:spcPts val="0"/>
              </a:spcBef>
              <a:spcAft>
                <a:spcPts val="0"/>
              </a:spcAft>
              <a:buClr>
                <a:schemeClr val="dk1"/>
              </a:buClr>
              <a:buSzPts val="1100"/>
              <a:buNone/>
            </a:pPr>
            <a:endParaRPr lang="en" dirty="0">
              <a:sym typeface="Webdings" panose="05030102010509060703" pitchFamily="18" charset="2"/>
            </a:endParaRPr>
          </a:p>
          <a:p>
            <a:pPr marL="0" lvl="0" indent="0" algn="just" rtl="0">
              <a:spcBef>
                <a:spcPts val="0"/>
              </a:spcBef>
              <a:spcAft>
                <a:spcPts val="0"/>
              </a:spcAft>
              <a:buClr>
                <a:schemeClr val="dk1"/>
              </a:buClr>
              <a:buSzPts val="1100"/>
              <a:buNone/>
            </a:pPr>
            <a:r>
              <a:rPr lang="fr-FR" dirty="0">
                <a:sym typeface="Wingdings 3" panose="05040102010807070707" pitchFamily="18" charset="2"/>
              </a:rPr>
              <a:t> </a:t>
            </a:r>
            <a:r>
              <a:rPr lang="fr-FR" dirty="0">
                <a:sym typeface="Webdings" panose="05030102010509060703" pitchFamily="18" charset="2"/>
              </a:rPr>
              <a:t>l’EVS (si difficulté de compréhension ou d’auto-évaluation numérique/visuelle. Appréciation moins fine). A partir de 4 ans.</a:t>
            </a:r>
          </a:p>
          <a:p>
            <a:pPr marL="285750" lvl="0" indent="-285750" algn="just" rtl="0">
              <a:spcBef>
                <a:spcPts val="0"/>
              </a:spcBef>
              <a:spcAft>
                <a:spcPts val="0"/>
              </a:spcAft>
              <a:buClr>
                <a:schemeClr val="dk1"/>
              </a:buClr>
              <a:buSzPts val="1100"/>
              <a:buFont typeface="Wingdings 3" panose="05040102010807070707" pitchFamily="18" charset="2"/>
              <a:buChar char="c"/>
            </a:pPr>
            <a:endParaRPr lang="fr-FR" dirty="0">
              <a:sym typeface="Webdings" panose="05030102010509060703" pitchFamily="18" charset="2"/>
            </a:endParaRPr>
          </a:p>
          <a:p>
            <a:pPr marL="0" lvl="0" indent="0" algn="just" rtl="0">
              <a:spcBef>
                <a:spcPts val="0"/>
              </a:spcBef>
              <a:spcAft>
                <a:spcPts val="0"/>
              </a:spcAft>
              <a:buClr>
                <a:schemeClr val="dk1"/>
              </a:buClr>
              <a:buSzPts val="1100"/>
              <a:buNone/>
            </a:pPr>
            <a:r>
              <a:rPr lang="fr-FR" dirty="0">
                <a:sym typeface="Webdings" panose="05030102010509060703" pitchFamily="18" charset="2"/>
              </a:rPr>
              <a:t>Elles ont un seuil de faisabilité et de fiabilité proche des 90%. </a:t>
            </a:r>
            <a:endParaRPr dirty="0"/>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2464385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45BEE2E-4F8E-4D20-A442-A2D94163FAC0}"/>
              </a:ext>
            </a:extLst>
          </p:cNvPr>
          <p:cNvPicPr>
            <a:picLocks noChangeAspect="1"/>
          </p:cNvPicPr>
          <p:nvPr/>
        </p:nvPicPr>
        <p:blipFill>
          <a:blip r:embed="rId2"/>
          <a:stretch>
            <a:fillRect/>
          </a:stretch>
        </p:blipFill>
        <p:spPr>
          <a:xfrm>
            <a:off x="312837" y="1747307"/>
            <a:ext cx="8457090" cy="1660911"/>
          </a:xfrm>
          <a:prstGeom prst="rect">
            <a:avLst/>
          </a:prstGeom>
        </p:spPr>
      </p:pic>
    </p:spTree>
    <p:extLst>
      <p:ext uri="{BB962C8B-B14F-4D97-AF65-F5344CB8AC3E}">
        <p14:creationId xmlns:p14="http://schemas.microsoft.com/office/powerpoint/2010/main" val="636821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7401C1F-D41C-AE5E-4578-9280F4F2498F}"/>
              </a:ext>
            </a:extLst>
          </p:cNvPr>
          <p:cNvPicPr>
            <a:picLocks noChangeAspect="1"/>
          </p:cNvPicPr>
          <p:nvPr/>
        </p:nvPicPr>
        <p:blipFill>
          <a:blip r:embed="rId2"/>
          <a:stretch>
            <a:fillRect/>
          </a:stretch>
        </p:blipFill>
        <p:spPr>
          <a:xfrm>
            <a:off x="1030778" y="536172"/>
            <a:ext cx="7207135" cy="4103604"/>
          </a:xfrm>
          <a:prstGeom prst="rect">
            <a:avLst/>
          </a:prstGeom>
        </p:spPr>
      </p:pic>
    </p:spTree>
    <p:extLst>
      <p:ext uri="{BB962C8B-B14F-4D97-AF65-F5344CB8AC3E}">
        <p14:creationId xmlns:p14="http://schemas.microsoft.com/office/powerpoint/2010/main" val="983841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A0B66E9-9439-13CE-8322-6A8BCA7E1045}"/>
              </a:ext>
            </a:extLst>
          </p:cNvPr>
          <p:cNvPicPr>
            <a:picLocks noChangeAspect="1"/>
          </p:cNvPicPr>
          <p:nvPr/>
        </p:nvPicPr>
        <p:blipFill>
          <a:blip r:embed="rId2"/>
          <a:stretch>
            <a:fillRect/>
          </a:stretch>
        </p:blipFill>
        <p:spPr>
          <a:xfrm>
            <a:off x="1321724" y="620337"/>
            <a:ext cx="6367549" cy="3935038"/>
          </a:xfrm>
          <a:prstGeom prst="rect">
            <a:avLst/>
          </a:prstGeom>
        </p:spPr>
      </p:pic>
    </p:spTree>
    <p:extLst>
      <p:ext uri="{BB962C8B-B14F-4D97-AF65-F5344CB8AC3E}">
        <p14:creationId xmlns:p14="http://schemas.microsoft.com/office/powerpoint/2010/main" val="3995269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903845E-2FCE-72FF-E63B-16FDF0D9A921}"/>
              </a:ext>
            </a:extLst>
          </p:cNvPr>
          <p:cNvPicPr>
            <a:picLocks noChangeAspect="1"/>
          </p:cNvPicPr>
          <p:nvPr/>
        </p:nvPicPr>
        <p:blipFill>
          <a:blip r:embed="rId2"/>
          <a:stretch>
            <a:fillRect/>
          </a:stretch>
        </p:blipFill>
        <p:spPr>
          <a:xfrm>
            <a:off x="939338" y="588823"/>
            <a:ext cx="7556269" cy="3965853"/>
          </a:xfrm>
          <a:prstGeom prst="rect">
            <a:avLst/>
          </a:prstGeom>
        </p:spPr>
      </p:pic>
    </p:spTree>
    <p:extLst>
      <p:ext uri="{BB962C8B-B14F-4D97-AF65-F5344CB8AC3E}">
        <p14:creationId xmlns:p14="http://schemas.microsoft.com/office/powerpoint/2010/main" val="3675576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B36CAADB-1F8A-7532-6570-BB5C384AC941}"/>
            </a:ext>
          </a:extLst>
        </p:cNvPr>
        <p:cNvGrpSpPr/>
        <p:nvPr/>
      </p:nvGrpSpPr>
      <p:grpSpPr>
        <a:xfrm>
          <a:off x="0" y="0"/>
          <a:ext cx="0" cy="0"/>
          <a:chOff x="0" y="0"/>
          <a:chExt cx="0" cy="0"/>
        </a:xfrm>
      </p:grpSpPr>
      <p:sp>
        <p:nvSpPr>
          <p:cNvPr id="458" name="Google Shape;458;p43">
            <a:extLst>
              <a:ext uri="{FF2B5EF4-FFF2-40B4-BE49-F238E27FC236}">
                <a16:creationId xmlns:a16="http://schemas.microsoft.com/office/drawing/2014/main" id="{3CE8E931-992C-B0DE-204C-6DFF7E178B65}"/>
              </a:ext>
            </a:extLst>
          </p:cNvPr>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Quelles échelles choisir? </a:t>
            </a:r>
            <a:endParaRPr dirty="0"/>
          </a:p>
        </p:txBody>
      </p:sp>
      <p:sp>
        <p:nvSpPr>
          <p:cNvPr id="484" name="Google Shape;484;p43">
            <a:extLst>
              <a:ext uri="{FF2B5EF4-FFF2-40B4-BE49-F238E27FC236}">
                <a16:creationId xmlns:a16="http://schemas.microsoft.com/office/drawing/2014/main" id="{673C311C-3D73-50F5-A2E1-6DBAE3AE93B9}"/>
              </a:ext>
            </a:extLst>
          </p:cNvPr>
          <p:cNvSpPr txBox="1">
            <a:spLocks noGrp="1"/>
          </p:cNvSpPr>
          <p:nvPr>
            <p:ph type="body" idx="1"/>
          </p:nvPr>
        </p:nvSpPr>
        <p:spPr>
          <a:xfrm>
            <a:off x="786501" y="1499100"/>
            <a:ext cx="6886145" cy="2145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dirty="0"/>
              <a:t>Pour les personnes non communicantes ou les jeunes enfants, on privilégiera :</a:t>
            </a:r>
          </a:p>
          <a:p>
            <a:pPr marL="0" lvl="0" indent="0" algn="just" rtl="0">
              <a:spcBef>
                <a:spcPts val="0"/>
              </a:spcBef>
              <a:spcAft>
                <a:spcPts val="0"/>
              </a:spcAft>
              <a:buClr>
                <a:schemeClr val="dk1"/>
              </a:buClr>
              <a:buSzPts val="1100"/>
              <a:buFont typeface="Arial"/>
              <a:buNone/>
            </a:pPr>
            <a:endParaRPr lang="en" dirty="0"/>
          </a:p>
          <a:p>
            <a:pPr marL="0" lvl="0" indent="0" algn="just" rtl="0">
              <a:spcBef>
                <a:spcPts val="0"/>
              </a:spcBef>
              <a:spcAft>
                <a:spcPts val="0"/>
              </a:spcAft>
              <a:buClr>
                <a:schemeClr val="dk1"/>
              </a:buClr>
              <a:buSzPts val="1100"/>
              <a:buFont typeface="Arial"/>
              <a:buNone/>
            </a:pPr>
            <a:r>
              <a:rPr lang="en" dirty="0">
                <a:sym typeface="Wingdings 3" panose="05040102010807070707" pitchFamily="18" charset="2"/>
              </a:rPr>
              <a:t> </a:t>
            </a:r>
            <a:r>
              <a:rPr lang="fr-FR" dirty="0">
                <a:sym typeface="Wingdings 3" panose="05040102010807070707" pitchFamily="18" charset="2"/>
              </a:rPr>
              <a:t>l’ALGOPLUS pour les adultes (score de 0 à 5)</a:t>
            </a:r>
            <a:endParaRPr lang="en" dirty="0">
              <a:sym typeface="Webdings" panose="05030102010509060703" pitchFamily="18" charset="2"/>
            </a:endParaRPr>
          </a:p>
          <a:p>
            <a:pPr marL="0" lvl="0" indent="0" algn="just" rtl="0">
              <a:spcBef>
                <a:spcPts val="0"/>
              </a:spcBef>
              <a:spcAft>
                <a:spcPts val="0"/>
              </a:spcAft>
              <a:buClr>
                <a:schemeClr val="dk1"/>
              </a:buClr>
              <a:buSzPts val="1100"/>
              <a:buFont typeface="Arial"/>
              <a:buNone/>
            </a:pPr>
            <a:endParaRPr lang="en" dirty="0">
              <a:sym typeface="Webdings" panose="05030102010509060703" pitchFamily="18" charset="2"/>
            </a:endParaRPr>
          </a:p>
          <a:p>
            <a:pPr marL="0" lvl="0" indent="0" algn="just" rtl="0">
              <a:spcBef>
                <a:spcPts val="0"/>
              </a:spcBef>
              <a:spcAft>
                <a:spcPts val="0"/>
              </a:spcAft>
              <a:buClr>
                <a:schemeClr val="dk1"/>
              </a:buClr>
              <a:buSzPts val="1100"/>
              <a:buNone/>
            </a:pPr>
            <a:r>
              <a:rPr lang="fr-FR" dirty="0">
                <a:sym typeface="Wingdings 3" panose="05040102010807070707" pitchFamily="18" charset="2"/>
              </a:rPr>
              <a:t> EVENDOL pour les enfants (score de 0 à 15)</a:t>
            </a:r>
            <a:endParaRPr lang="en" dirty="0">
              <a:sym typeface="Webdings" panose="05030102010509060703" pitchFamily="18" charset="2"/>
            </a:endParaRPr>
          </a:p>
          <a:p>
            <a:pPr marL="0" lvl="0" indent="0" algn="just" rtl="0">
              <a:spcBef>
                <a:spcPts val="0"/>
              </a:spcBef>
              <a:spcAft>
                <a:spcPts val="0"/>
              </a:spcAft>
              <a:buClr>
                <a:schemeClr val="dk1"/>
              </a:buClr>
              <a:buSzPts val="1100"/>
              <a:buNone/>
            </a:pPr>
            <a:endParaRPr lang="fr-FR" dirty="0"/>
          </a:p>
          <a:p>
            <a:pPr marL="0" lvl="0" indent="0" algn="just" rtl="0">
              <a:spcBef>
                <a:spcPts val="0"/>
              </a:spcBef>
              <a:spcAft>
                <a:spcPts val="0"/>
              </a:spcAft>
              <a:buClr>
                <a:schemeClr val="dk1"/>
              </a:buClr>
              <a:buSzPts val="1100"/>
              <a:buNone/>
            </a:pPr>
            <a:r>
              <a:rPr lang="fr-FR" dirty="0"/>
              <a:t>Pour les mêmes raisons : facilité et rapidité de réalisation (5 items pour 1 minute environ)</a:t>
            </a:r>
            <a:endParaRPr dirty="0"/>
          </a:p>
        </p:txBody>
      </p:sp>
    </p:spTree>
    <p:extLst>
      <p:ext uri="{BB962C8B-B14F-4D97-AF65-F5344CB8AC3E}">
        <p14:creationId xmlns:p14="http://schemas.microsoft.com/office/powerpoint/2010/main" val="2367841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6B6D634-F4B9-8109-CBD2-295923155CE6}"/>
              </a:ext>
            </a:extLst>
          </p:cNvPr>
          <p:cNvPicPr>
            <a:picLocks noChangeAspect="1"/>
          </p:cNvPicPr>
          <p:nvPr/>
        </p:nvPicPr>
        <p:blipFill>
          <a:blip r:embed="rId2"/>
          <a:stretch>
            <a:fillRect/>
          </a:stretch>
        </p:blipFill>
        <p:spPr>
          <a:xfrm>
            <a:off x="1047404" y="642810"/>
            <a:ext cx="6999316" cy="3976963"/>
          </a:xfrm>
          <a:prstGeom prst="rect">
            <a:avLst/>
          </a:prstGeom>
        </p:spPr>
      </p:pic>
    </p:spTree>
    <p:extLst>
      <p:ext uri="{BB962C8B-B14F-4D97-AF65-F5344CB8AC3E}">
        <p14:creationId xmlns:p14="http://schemas.microsoft.com/office/powerpoint/2010/main" val="3899194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55723E-F044-AD81-1A2F-8EBFB5B5B6D5}"/>
              </a:ext>
            </a:extLst>
          </p:cNvPr>
          <p:cNvPicPr>
            <a:picLocks noChangeAspect="1"/>
          </p:cNvPicPr>
          <p:nvPr/>
        </p:nvPicPr>
        <p:blipFill>
          <a:blip r:embed="rId2"/>
          <a:stretch>
            <a:fillRect/>
          </a:stretch>
        </p:blipFill>
        <p:spPr>
          <a:xfrm>
            <a:off x="1280161" y="540327"/>
            <a:ext cx="6641868" cy="4048298"/>
          </a:xfrm>
          <a:prstGeom prst="rect">
            <a:avLst/>
          </a:prstGeom>
        </p:spPr>
      </p:pic>
    </p:spTree>
    <p:extLst>
      <p:ext uri="{BB962C8B-B14F-4D97-AF65-F5344CB8AC3E}">
        <p14:creationId xmlns:p14="http://schemas.microsoft.com/office/powerpoint/2010/main" val="407978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D79A7A54-D87A-E5A0-5CEA-120CE3AC72CB}"/>
            </a:ext>
          </a:extLst>
        </p:cNvPr>
        <p:cNvGrpSpPr/>
        <p:nvPr/>
      </p:nvGrpSpPr>
      <p:grpSpPr>
        <a:xfrm>
          <a:off x="0" y="0"/>
          <a:ext cx="0" cy="0"/>
          <a:chOff x="0" y="0"/>
          <a:chExt cx="0" cy="0"/>
        </a:xfrm>
      </p:grpSpPr>
      <p:sp>
        <p:nvSpPr>
          <p:cNvPr id="458" name="Google Shape;458;p43">
            <a:extLst>
              <a:ext uri="{FF2B5EF4-FFF2-40B4-BE49-F238E27FC236}">
                <a16:creationId xmlns:a16="http://schemas.microsoft.com/office/drawing/2014/main" id="{4336B3AC-10C4-7988-3200-81443D17F1E0}"/>
              </a:ext>
            </a:extLst>
          </p:cNvPr>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Comment évaluer la douleur? Quelles échelles choisir? </a:t>
            </a:r>
            <a:endParaRPr dirty="0"/>
          </a:p>
        </p:txBody>
      </p:sp>
      <p:sp>
        <p:nvSpPr>
          <p:cNvPr id="484" name="Google Shape;484;p43">
            <a:extLst>
              <a:ext uri="{FF2B5EF4-FFF2-40B4-BE49-F238E27FC236}">
                <a16:creationId xmlns:a16="http://schemas.microsoft.com/office/drawing/2014/main" id="{EDE15167-2ED9-78EF-620D-5A1DEAE7FC03}"/>
              </a:ext>
            </a:extLst>
          </p:cNvPr>
          <p:cNvSpPr txBox="1">
            <a:spLocks noGrp="1"/>
          </p:cNvSpPr>
          <p:nvPr>
            <p:ph type="body" idx="1"/>
          </p:nvPr>
        </p:nvSpPr>
        <p:spPr>
          <a:xfrm>
            <a:off x="786500" y="1499100"/>
            <a:ext cx="8058241" cy="2914958"/>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dirty="0"/>
              <a:t>EN, EVA, EVS, ALGOPLUS, EVENDOL :</a:t>
            </a:r>
          </a:p>
          <a:p>
            <a:pPr marL="0" lvl="0" indent="0" algn="just" rtl="0">
              <a:spcBef>
                <a:spcPts val="0"/>
              </a:spcBef>
              <a:spcAft>
                <a:spcPts val="0"/>
              </a:spcAft>
              <a:buClr>
                <a:schemeClr val="dk1"/>
              </a:buClr>
              <a:buSzPts val="1100"/>
              <a:buFont typeface="Arial"/>
              <a:buNone/>
            </a:pPr>
            <a:endParaRPr lang="en" dirty="0"/>
          </a:p>
          <a:p>
            <a:pPr marL="0" lvl="0" indent="0" algn="just" rtl="0">
              <a:spcBef>
                <a:spcPts val="0"/>
              </a:spcBef>
              <a:spcAft>
                <a:spcPts val="0"/>
              </a:spcAft>
              <a:buClr>
                <a:schemeClr val="dk1"/>
              </a:buClr>
              <a:buSzPts val="1100"/>
              <a:buFont typeface="Arial"/>
              <a:buNone/>
            </a:pPr>
            <a:r>
              <a:rPr lang="fr-FR" dirty="0">
                <a:sym typeface="Wingdings 3" panose="05040102010807070707" pitchFamily="18" charset="2"/>
              </a:rPr>
              <a:t>   S’appliquent à un grand nombre de patients (VS les échelles spécifiques comme la DN4 ou celles utilisées en oncologie par ex. qui évaluent des douleurs spécifiques de patients ayant déjà un diagnostic. Car il ne faut pas oublier qu’un patient en IAO arrive avec une douleur qui est symptôme sans diagnostic encore)</a:t>
            </a:r>
            <a:endParaRPr lang="en" dirty="0">
              <a:sym typeface="Webdings" panose="05030102010509060703" pitchFamily="18" charset="2"/>
            </a:endParaRPr>
          </a:p>
          <a:p>
            <a:pPr marL="0" lvl="0" indent="0" algn="just" rtl="0">
              <a:spcBef>
                <a:spcPts val="0"/>
              </a:spcBef>
              <a:spcAft>
                <a:spcPts val="0"/>
              </a:spcAft>
              <a:buClr>
                <a:schemeClr val="dk1"/>
              </a:buClr>
              <a:buSzPts val="1100"/>
              <a:buNone/>
            </a:pPr>
            <a:r>
              <a:rPr lang="fr-FR" dirty="0">
                <a:sym typeface="Wingdings 3" panose="05040102010807070707" pitchFamily="18" charset="2"/>
              </a:rPr>
              <a:t>   Rapides à réaliser</a:t>
            </a:r>
          </a:p>
          <a:p>
            <a:pPr marL="0" lvl="0" indent="0" algn="just" rtl="0">
              <a:spcBef>
                <a:spcPts val="0"/>
              </a:spcBef>
              <a:spcAft>
                <a:spcPts val="0"/>
              </a:spcAft>
              <a:buClr>
                <a:schemeClr val="dk1"/>
              </a:buClr>
              <a:buSzPts val="1100"/>
              <a:buNone/>
            </a:pPr>
            <a:r>
              <a:rPr lang="fr-FR" dirty="0">
                <a:sym typeface="Wingdings 3" panose="05040102010807070707" pitchFamily="18" charset="2"/>
              </a:rPr>
              <a:t>   Simples de compréhension</a:t>
            </a:r>
          </a:p>
          <a:p>
            <a:pPr marL="0" lvl="0" indent="0" algn="just" rtl="0">
              <a:spcBef>
                <a:spcPts val="0"/>
              </a:spcBef>
              <a:spcAft>
                <a:spcPts val="0"/>
              </a:spcAft>
              <a:buClr>
                <a:schemeClr val="dk1"/>
              </a:buClr>
              <a:buSzPts val="1100"/>
              <a:buNone/>
            </a:pPr>
            <a:r>
              <a:rPr lang="fr-FR" dirty="0">
                <a:sym typeface="Wingdings 3" panose="05040102010807070707" pitchFamily="18" charset="2"/>
              </a:rPr>
              <a:t>   Parfaitement adaptées à un service d’urgence</a:t>
            </a:r>
          </a:p>
          <a:p>
            <a:pPr marL="0" lvl="0" indent="0" algn="just" rtl="0">
              <a:spcBef>
                <a:spcPts val="0"/>
              </a:spcBef>
              <a:spcAft>
                <a:spcPts val="0"/>
              </a:spcAft>
              <a:buClr>
                <a:schemeClr val="dk1"/>
              </a:buClr>
              <a:buSzPts val="1100"/>
              <a:buNone/>
            </a:pPr>
            <a:r>
              <a:rPr lang="fr-FR" dirty="0">
                <a:sym typeface="Wingdings 3" panose="05040102010807070707" pitchFamily="18" charset="2"/>
              </a:rPr>
              <a:t>   Vont induire une réponse rapide en fonction des protocoles mis en place </a:t>
            </a:r>
            <a:endParaRPr lang="en" dirty="0">
              <a:sym typeface="Webdings" panose="05030102010509060703" pitchFamily="18" charset="2"/>
            </a:endParaRPr>
          </a:p>
          <a:p>
            <a:pPr marL="0" lvl="0" indent="0" algn="just" rtl="0">
              <a:spcBef>
                <a:spcPts val="0"/>
              </a:spcBef>
              <a:spcAft>
                <a:spcPts val="0"/>
              </a:spcAft>
              <a:buClr>
                <a:schemeClr val="dk1"/>
              </a:buClr>
              <a:buSzPts val="1100"/>
              <a:buNone/>
            </a:pPr>
            <a:endParaRPr lang="fr-FR" dirty="0"/>
          </a:p>
        </p:txBody>
      </p:sp>
    </p:spTree>
    <p:extLst>
      <p:ext uri="{BB962C8B-B14F-4D97-AF65-F5344CB8AC3E}">
        <p14:creationId xmlns:p14="http://schemas.microsoft.com/office/powerpoint/2010/main" val="3845468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C11F8-DE29-AEC8-5BC2-9A3025375608}"/>
              </a:ext>
            </a:extLst>
          </p:cNvPr>
          <p:cNvSpPr>
            <a:spLocks noGrp="1"/>
          </p:cNvSpPr>
          <p:nvPr>
            <p:ph type="title"/>
          </p:nvPr>
        </p:nvSpPr>
        <p:spPr/>
        <p:txBody>
          <a:bodyPr/>
          <a:lstStyle/>
          <a:p>
            <a:r>
              <a:rPr lang="fr-FR" dirty="0"/>
              <a:t>Au SAU de Châlons-en-Champagne</a:t>
            </a:r>
          </a:p>
        </p:txBody>
      </p:sp>
      <p:sp>
        <p:nvSpPr>
          <p:cNvPr id="3" name="Espace réservé du texte 2">
            <a:extLst>
              <a:ext uri="{FF2B5EF4-FFF2-40B4-BE49-F238E27FC236}">
                <a16:creationId xmlns:a16="http://schemas.microsoft.com/office/drawing/2014/main" id="{A54168B7-47EC-6309-A29F-F4ACD9DB59DC}"/>
              </a:ext>
            </a:extLst>
          </p:cNvPr>
          <p:cNvSpPr>
            <a:spLocks noGrp="1"/>
          </p:cNvSpPr>
          <p:nvPr>
            <p:ph type="body" idx="1"/>
          </p:nvPr>
        </p:nvSpPr>
        <p:spPr/>
        <p:txBody>
          <a:bodyPr/>
          <a:lstStyle/>
          <a:p>
            <a:endParaRPr lang="fr-FR" dirty="0"/>
          </a:p>
        </p:txBody>
      </p:sp>
      <p:pic>
        <p:nvPicPr>
          <p:cNvPr id="7" name="Image 6">
            <a:extLst>
              <a:ext uri="{FF2B5EF4-FFF2-40B4-BE49-F238E27FC236}">
                <a16:creationId xmlns:a16="http://schemas.microsoft.com/office/drawing/2014/main" id="{1B244585-9DE7-AC1E-1491-92869E4BDC26}"/>
              </a:ext>
            </a:extLst>
          </p:cNvPr>
          <p:cNvPicPr>
            <a:picLocks noChangeAspect="1"/>
          </p:cNvPicPr>
          <p:nvPr/>
        </p:nvPicPr>
        <p:blipFill>
          <a:blip r:embed="rId2"/>
          <a:stretch>
            <a:fillRect/>
          </a:stretch>
        </p:blipFill>
        <p:spPr>
          <a:xfrm>
            <a:off x="548640" y="1072342"/>
            <a:ext cx="7875360" cy="3504197"/>
          </a:xfrm>
          <a:prstGeom prst="rect">
            <a:avLst/>
          </a:prstGeom>
        </p:spPr>
      </p:pic>
    </p:spTree>
    <p:extLst>
      <p:ext uri="{BB962C8B-B14F-4D97-AF65-F5344CB8AC3E}">
        <p14:creationId xmlns:p14="http://schemas.microsoft.com/office/powerpoint/2010/main" val="172634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1"/>
          <p:cNvSpPr txBox="1">
            <a:spLocks noGrp="1"/>
          </p:cNvSpPr>
          <p:nvPr>
            <p:ph type="title"/>
          </p:nvPr>
        </p:nvSpPr>
        <p:spPr>
          <a:xfrm>
            <a:off x="3821275" y="2398434"/>
            <a:ext cx="4609500" cy="792600"/>
          </a:xfrm>
          <a:prstGeom prst="rect">
            <a:avLst/>
          </a:prstGeom>
        </p:spPr>
        <p:txBody>
          <a:bodyPr spcFirstLastPara="1" wrap="square" lIns="91425" tIns="91425" rIns="91425" bIns="91425" anchor="b" anchorCtr="0">
            <a:noAutofit/>
          </a:bodyPr>
          <a:lstStyle/>
          <a:p>
            <a:pPr lvl="0"/>
            <a:r>
              <a:rPr lang="en" sz="3600" dirty="0"/>
              <a:t>La douleur</a:t>
            </a:r>
            <a:endParaRPr sz="3600" dirty="0"/>
          </a:p>
        </p:txBody>
      </p:sp>
      <p:sp>
        <p:nvSpPr>
          <p:cNvPr id="407" name="Google Shape;407;p41"/>
          <p:cNvSpPr txBox="1">
            <a:spLocks noGrp="1"/>
          </p:cNvSpPr>
          <p:nvPr>
            <p:ph type="title" idx="2"/>
          </p:nvPr>
        </p:nvSpPr>
        <p:spPr>
          <a:xfrm>
            <a:off x="7276975" y="1482534"/>
            <a:ext cx="11538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408" name="Google Shape;408;p41"/>
          <p:cNvSpPr txBox="1">
            <a:spLocks noGrp="1"/>
          </p:cNvSpPr>
          <p:nvPr>
            <p:ph type="subTitle" idx="1"/>
          </p:nvPr>
        </p:nvSpPr>
        <p:spPr>
          <a:xfrm>
            <a:off x="3821275" y="2796926"/>
            <a:ext cx="4609500" cy="37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lang="fr-FR" dirty="0"/>
          </a:p>
          <a:p>
            <a:pPr marL="0" lvl="0" indent="0" algn="r" rtl="0">
              <a:spcBef>
                <a:spcPts val="0"/>
              </a:spcBef>
              <a:spcAft>
                <a:spcPts val="0"/>
              </a:spcAft>
              <a:buNone/>
            </a:pPr>
            <a:r>
              <a:rPr lang="fr-FR" dirty="0"/>
              <a:t>Définition- Législation – En quelques « maux » </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nombre, capture d’écran, Police&#10;&#10;Le contenu généré par l’IA peut être incorrect.">
            <a:extLst>
              <a:ext uri="{FF2B5EF4-FFF2-40B4-BE49-F238E27FC236}">
                <a16:creationId xmlns:a16="http://schemas.microsoft.com/office/drawing/2014/main" id="{6AF9FF54-0737-C55F-788A-1BD6AB182A7B}"/>
              </a:ext>
            </a:extLst>
          </p:cNvPr>
          <p:cNvPicPr>
            <a:picLocks noChangeAspect="1"/>
          </p:cNvPicPr>
          <p:nvPr/>
        </p:nvPicPr>
        <p:blipFill>
          <a:blip r:embed="rId2"/>
          <a:stretch>
            <a:fillRect/>
          </a:stretch>
        </p:blipFill>
        <p:spPr>
          <a:xfrm>
            <a:off x="852879" y="473825"/>
            <a:ext cx="7438242" cy="4056611"/>
          </a:xfrm>
          <a:prstGeom prst="rect">
            <a:avLst/>
          </a:prstGeom>
        </p:spPr>
      </p:pic>
    </p:spTree>
    <p:extLst>
      <p:ext uri="{BB962C8B-B14F-4D97-AF65-F5344CB8AC3E}">
        <p14:creationId xmlns:p14="http://schemas.microsoft.com/office/powerpoint/2010/main" val="2115837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menu, capture d’écran, Police&#10;&#10;Le contenu généré par l’IA peut être incorrect.">
            <a:extLst>
              <a:ext uri="{FF2B5EF4-FFF2-40B4-BE49-F238E27FC236}">
                <a16:creationId xmlns:a16="http://schemas.microsoft.com/office/drawing/2014/main" id="{7BC4A9F5-D7EB-4776-E3D3-79FDCEB24CA8}"/>
              </a:ext>
            </a:extLst>
          </p:cNvPr>
          <p:cNvPicPr>
            <a:picLocks noChangeAspect="1"/>
          </p:cNvPicPr>
          <p:nvPr/>
        </p:nvPicPr>
        <p:blipFill>
          <a:blip r:embed="rId2"/>
          <a:stretch>
            <a:fillRect/>
          </a:stretch>
        </p:blipFill>
        <p:spPr>
          <a:xfrm>
            <a:off x="739833" y="498764"/>
            <a:ext cx="7772400" cy="4023360"/>
          </a:xfrm>
          <a:prstGeom prst="rect">
            <a:avLst/>
          </a:prstGeom>
        </p:spPr>
      </p:pic>
    </p:spTree>
    <p:extLst>
      <p:ext uri="{BB962C8B-B14F-4D97-AF65-F5344CB8AC3E}">
        <p14:creationId xmlns:p14="http://schemas.microsoft.com/office/powerpoint/2010/main" val="2152789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75D56A-74BF-F4D6-8F5E-8ECE35B3CA81}"/>
              </a:ext>
            </a:extLst>
          </p:cNvPr>
          <p:cNvSpPr>
            <a:spLocks noGrp="1"/>
          </p:cNvSpPr>
          <p:nvPr>
            <p:ph type="title"/>
          </p:nvPr>
        </p:nvSpPr>
        <p:spPr/>
        <p:txBody>
          <a:bodyPr/>
          <a:lstStyle/>
          <a:p>
            <a:r>
              <a:rPr lang="fr-FR" dirty="0"/>
              <a:t>Au SAU de Châlons-en-Champagne</a:t>
            </a:r>
          </a:p>
        </p:txBody>
      </p:sp>
      <p:sp>
        <p:nvSpPr>
          <p:cNvPr id="3" name="Sous-titre 2">
            <a:extLst>
              <a:ext uri="{FF2B5EF4-FFF2-40B4-BE49-F238E27FC236}">
                <a16:creationId xmlns:a16="http://schemas.microsoft.com/office/drawing/2014/main" id="{AE1686DE-231B-F61F-35F9-28BFCBEB2999}"/>
              </a:ext>
            </a:extLst>
          </p:cNvPr>
          <p:cNvSpPr>
            <a:spLocks noGrp="1"/>
          </p:cNvSpPr>
          <p:nvPr>
            <p:ph type="subTitle" idx="1"/>
          </p:nvPr>
        </p:nvSpPr>
        <p:spPr/>
        <p:txBody>
          <a:bodyPr/>
          <a:lstStyle/>
          <a:p>
            <a:pPr algn="just"/>
            <a:r>
              <a:rPr lang="fr-FR" dirty="0"/>
              <a:t>En cas de doute, on pourra toujours se référer au médecin présent en salle afin d’administrer en toute sécurité une thérapeutique. </a:t>
            </a:r>
          </a:p>
        </p:txBody>
      </p:sp>
      <p:sp>
        <p:nvSpPr>
          <p:cNvPr id="4" name="Sous-titre 3">
            <a:extLst>
              <a:ext uri="{FF2B5EF4-FFF2-40B4-BE49-F238E27FC236}">
                <a16:creationId xmlns:a16="http://schemas.microsoft.com/office/drawing/2014/main" id="{4C4B42D5-EA73-E007-2135-AF31A4C36EBA}"/>
              </a:ext>
            </a:extLst>
          </p:cNvPr>
          <p:cNvSpPr>
            <a:spLocks noGrp="1"/>
          </p:cNvSpPr>
          <p:nvPr>
            <p:ph type="subTitle" idx="2"/>
          </p:nvPr>
        </p:nvSpPr>
        <p:spPr>
          <a:xfrm>
            <a:off x="827475" y="1820025"/>
            <a:ext cx="3573300" cy="2311400"/>
          </a:xfrm>
        </p:spPr>
        <p:txBody>
          <a:bodyPr/>
          <a:lstStyle/>
          <a:p>
            <a:pPr algn="just"/>
            <a:r>
              <a:rPr lang="fr-FR" dirty="0"/>
              <a:t>En fonction des scores trouvés on proposera la thérapeutique qui correspond. </a:t>
            </a:r>
          </a:p>
          <a:p>
            <a:pPr algn="just"/>
            <a:endParaRPr lang="fr-FR" dirty="0"/>
          </a:p>
          <a:p>
            <a:pPr algn="just"/>
            <a:r>
              <a:rPr lang="fr-FR" dirty="0"/>
              <a:t>En cas de refus, on pourra proposer le pallier inférieur, et/ou le rassurer sur le fait qu’à tout moment il pourra avoir un traitement s’il change d’avis. Le rassurer </a:t>
            </a:r>
            <a:r>
              <a:rPr lang="fr-FR" dirty="0">
                <a:sym typeface="Wingdings 3" panose="05040102010807070707" pitchFamily="18" charset="2"/>
              </a:rPr>
              <a:t> prendre un comprimé de morphine ne va pas le rendre « accro » et qu’on accordera toujours du crédit à son ressenti même s’il est soulagé.</a:t>
            </a:r>
            <a:endParaRPr lang="fr-FR" dirty="0"/>
          </a:p>
        </p:txBody>
      </p:sp>
    </p:spTree>
    <p:extLst>
      <p:ext uri="{BB962C8B-B14F-4D97-AF65-F5344CB8AC3E}">
        <p14:creationId xmlns:p14="http://schemas.microsoft.com/office/powerpoint/2010/main" val="758200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46A7C-B3FC-BBC0-280F-7CB65EAB87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D4A16E9-7916-79C4-2C73-CBA9406A02D6}"/>
              </a:ext>
            </a:extLst>
          </p:cNvPr>
          <p:cNvSpPr>
            <a:spLocks noGrp="1"/>
          </p:cNvSpPr>
          <p:nvPr>
            <p:ph type="title"/>
          </p:nvPr>
        </p:nvSpPr>
        <p:spPr>
          <a:xfrm>
            <a:off x="3821325" y="2072986"/>
            <a:ext cx="4609500" cy="792600"/>
          </a:xfrm>
        </p:spPr>
        <p:txBody>
          <a:bodyPr/>
          <a:lstStyle/>
          <a:p>
            <a:r>
              <a:rPr lang="fr-FR" dirty="0"/>
              <a:t>Conclusion </a:t>
            </a:r>
          </a:p>
        </p:txBody>
      </p:sp>
      <p:sp>
        <p:nvSpPr>
          <p:cNvPr id="3" name="Titre 2">
            <a:extLst>
              <a:ext uri="{FF2B5EF4-FFF2-40B4-BE49-F238E27FC236}">
                <a16:creationId xmlns:a16="http://schemas.microsoft.com/office/drawing/2014/main" id="{C1616F87-5878-DB4C-E2E0-588A48B5D35D}"/>
              </a:ext>
            </a:extLst>
          </p:cNvPr>
          <p:cNvSpPr>
            <a:spLocks noGrp="1"/>
          </p:cNvSpPr>
          <p:nvPr>
            <p:ph type="title" idx="2"/>
          </p:nvPr>
        </p:nvSpPr>
        <p:spPr/>
        <p:txBody>
          <a:bodyPr/>
          <a:lstStyle/>
          <a:p>
            <a:r>
              <a:rPr lang="fr-FR" dirty="0"/>
              <a:t>05</a:t>
            </a:r>
          </a:p>
        </p:txBody>
      </p:sp>
      <p:sp>
        <p:nvSpPr>
          <p:cNvPr id="4" name="Sous-titre 3">
            <a:extLst>
              <a:ext uri="{FF2B5EF4-FFF2-40B4-BE49-F238E27FC236}">
                <a16:creationId xmlns:a16="http://schemas.microsoft.com/office/drawing/2014/main" id="{41575A78-4986-6E9F-E386-45C261EE4001}"/>
              </a:ext>
            </a:extLst>
          </p:cNvPr>
          <p:cNvSpPr>
            <a:spLocks noGrp="1"/>
          </p:cNvSpPr>
          <p:nvPr>
            <p:ph type="subTitle" idx="1"/>
          </p:nvPr>
        </p:nvSpPr>
        <p:spPr>
          <a:xfrm>
            <a:off x="3821325" y="3305966"/>
            <a:ext cx="4609500" cy="375000"/>
          </a:xfrm>
        </p:spPr>
        <p:txBody>
          <a:bodyPr/>
          <a:lstStyle/>
          <a:p>
            <a:endParaRPr lang="fr-FR" dirty="0"/>
          </a:p>
        </p:txBody>
      </p:sp>
    </p:spTree>
    <p:extLst>
      <p:ext uri="{BB962C8B-B14F-4D97-AF65-F5344CB8AC3E}">
        <p14:creationId xmlns:p14="http://schemas.microsoft.com/office/powerpoint/2010/main" val="106088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2885850A-6AF8-E563-F4C2-31D01C3545EA}"/>
            </a:ext>
          </a:extLst>
        </p:cNvPr>
        <p:cNvGrpSpPr/>
        <p:nvPr/>
      </p:nvGrpSpPr>
      <p:grpSpPr>
        <a:xfrm>
          <a:off x="0" y="0"/>
          <a:ext cx="0" cy="0"/>
          <a:chOff x="0" y="0"/>
          <a:chExt cx="0" cy="0"/>
        </a:xfrm>
      </p:grpSpPr>
      <p:sp>
        <p:nvSpPr>
          <p:cNvPr id="458" name="Google Shape;458;p43">
            <a:extLst>
              <a:ext uri="{FF2B5EF4-FFF2-40B4-BE49-F238E27FC236}">
                <a16:creationId xmlns:a16="http://schemas.microsoft.com/office/drawing/2014/main" id="{DAF68C02-BF92-8C1D-7B55-AB2A67BDB108}"/>
              </a:ext>
            </a:extLst>
          </p:cNvPr>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Pour conclure </a:t>
            </a:r>
            <a:endParaRPr dirty="0"/>
          </a:p>
        </p:txBody>
      </p:sp>
      <p:sp>
        <p:nvSpPr>
          <p:cNvPr id="484" name="Google Shape;484;p43">
            <a:extLst>
              <a:ext uri="{FF2B5EF4-FFF2-40B4-BE49-F238E27FC236}">
                <a16:creationId xmlns:a16="http://schemas.microsoft.com/office/drawing/2014/main" id="{CDDB086E-949D-7FDB-5CA9-50C6D1B52812}"/>
              </a:ext>
            </a:extLst>
          </p:cNvPr>
          <p:cNvSpPr txBox="1">
            <a:spLocks noGrp="1"/>
          </p:cNvSpPr>
          <p:nvPr>
            <p:ph type="body" idx="1"/>
          </p:nvPr>
        </p:nvSpPr>
        <p:spPr>
          <a:xfrm>
            <a:off x="786501" y="1499099"/>
            <a:ext cx="7102277" cy="269051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dirty="0"/>
              <a:t>La douleur est-elle une urgence? </a:t>
            </a:r>
          </a:p>
          <a:p>
            <a:pPr marL="0" lvl="0" indent="0" algn="just" rtl="0">
              <a:spcBef>
                <a:spcPts val="0"/>
              </a:spcBef>
              <a:spcAft>
                <a:spcPts val="0"/>
              </a:spcAft>
              <a:buClr>
                <a:schemeClr val="dk1"/>
              </a:buClr>
              <a:buSzPts val="1100"/>
              <a:buFont typeface="Arial"/>
              <a:buNone/>
            </a:pPr>
            <a:endParaRPr lang="en" dirty="0"/>
          </a:p>
          <a:p>
            <a:pPr marL="0" lvl="0" indent="0" algn="just" rtl="0">
              <a:spcBef>
                <a:spcPts val="0"/>
              </a:spcBef>
              <a:spcAft>
                <a:spcPts val="0"/>
              </a:spcAft>
              <a:buClr>
                <a:schemeClr val="dk1"/>
              </a:buClr>
              <a:buSzPts val="1100"/>
              <a:buFont typeface="Arial"/>
              <a:buNone/>
            </a:pPr>
            <a:r>
              <a:rPr lang="en" dirty="0">
                <a:sym typeface="Webdings" panose="05030102010509060703" pitchFamily="18" charset="2"/>
              </a:rPr>
              <a:t>oui, pour le patient, toujours (veut être soulagé ET qu’on trouve ce qu’il a)</a:t>
            </a:r>
          </a:p>
          <a:p>
            <a:pPr marL="0" lvl="0" indent="0" algn="just" rtl="0">
              <a:spcBef>
                <a:spcPts val="0"/>
              </a:spcBef>
              <a:spcAft>
                <a:spcPts val="0"/>
              </a:spcAft>
              <a:buClr>
                <a:schemeClr val="dk1"/>
              </a:buClr>
              <a:buSzPts val="1100"/>
              <a:buFont typeface="Arial"/>
              <a:buNone/>
            </a:pPr>
            <a:r>
              <a:rPr lang="en" dirty="0">
                <a:sym typeface="Webdings" panose="05030102010509060703" pitchFamily="18" charset="2"/>
              </a:rPr>
              <a:t>pour nous soignants c’est d’y répondre en la prenant en charge</a:t>
            </a:r>
          </a:p>
          <a:p>
            <a:pPr marL="0" lvl="0" indent="0" algn="just" rtl="0">
              <a:spcBef>
                <a:spcPts val="0"/>
              </a:spcBef>
              <a:spcAft>
                <a:spcPts val="0"/>
              </a:spcAft>
              <a:buClr>
                <a:schemeClr val="dk1"/>
              </a:buClr>
              <a:buSzPts val="1100"/>
              <a:buFont typeface="Arial"/>
              <a:buNone/>
            </a:pPr>
            <a:endParaRPr lang="en" dirty="0">
              <a:sym typeface="Webdings" panose="05030102010509060703" pitchFamily="18" charset="2"/>
            </a:endParaRPr>
          </a:p>
          <a:p>
            <a:pPr marL="0" lvl="0" indent="0" algn="just" rtl="0">
              <a:spcBef>
                <a:spcPts val="0"/>
              </a:spcBef>
              <a:spcAft>
                <a:spcPts val="0"/>
              </a:spcAft>
              <a:buClr>
                <a:schemeClr val="dk1"/>
              </a:buClr>
              <a:buSzPts val="1100"/>
              <a:buFont typeface="Arial"/>
              <a:buNone/>
            </a:pPr>
            <a:r>
              <a:rPr lang="en" dirty="0">
                <a:sym typeface="Webdings" panose="05030102010509060703" pitchFamily="18" charset="2"/>
              </a:rPr>
              <a:t>L’évaluation de la douleur = une des constantes à prendre systématiquement lors de la PEC en IOA (au même titre que la FC, TA, sat O2, FR, T°, GCS), qui, corrélées aux circonstances, aux comorbidités, aux différents facteurs amenant à consulter, vont permettre d’orienter le patient vers une prise en charge adaptée et efficiente (degré de gravité, délai de PEC, soulagement de la douleur)</a:t>
            </a:r>
            <a:endParaRPr lang="en" dirty="0"/>
          </a:p>
        </p:txBody>
      </p:sp>
    </p:spTree>
    <p:extLst>
      <p:ext uri="{BB962C8B-B14F-4D97-AF65-F5344CB8AC3E}">
        <p14:creationId xmlns:p14="http://schemas.microsoft.com/office/powerpoint/2010/main" val="3750906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650774C5-4127-B0C1-5F04-99F023ADCB87}"/>
            </a:ext>
          </a:extLst>
        </p:cNvPr>
        <p:cNvGrpSpPr/>
        <p:nvPr/>
      </p:nvGrpSpPr>
      <p:grpSpPr>
        <a:xfrm>
          <a:off x="0" y="0"/>
          <a:ext cx="0" cy="0"/>
          <a:chOff x="0" y="0"/>
          <a:chExt cx="0" cy="0"/>
        </a:xfrm>
      </p:grpSpPr>
      <p:sp>
        <p:nvSpPr>
          <p:cNvPr id="458" name="Google Shape;458;p43">
            <a:extLst>
              <a:ext uri="{FF2B5EF4-FFF2-40B4-BE49-F238E27FC236}">
                <a16:creationId xmlns:a16="http://schemas.microsoft.com/office/drawing/2014/main" id="{2B2A78AC-1DCD-C3E5-0F71-E4FF69BABF15}"/>
              </a:ext>
            </a:extLst>
          </p:cNvPr>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Pour conclure </a:t>
            </a:r>
            <a:endParaRPr dirty="0"/>
          </a:p>
        </p:txBody>
      </p:sp>
      <p:sp>
        <p:nvSpPr>
          <p:cNvPr id="484" name="Google Shape;484;p43">
            <a:extLst>
              <a:ext uri="{FF2B5EF4-FFF2-40B4-BE49-F238E27FC236}">
                <a16:creationId xmlns:a16="http://schemas.microsoft.com/office/drawing/2014/main" id="{A9FB4B56-4B2B-7E7F-61BD-3E36A004EC8F}"/>
              </a:ext>
            </a:extLst>
          </p:cNvPr>
          <p:cNvSpPr txBox="1">
            <a:spLocks noGrp="1"/>
          </p:cNvSpPr>
          <p:nvPr>
            <p:ph type="body" idx="1"/>
          </p:nvPr>
        </p:nvSpPr>
        <p:spPr>
          <a:xfrm>
            <a:off x="819752" y="1249718"/>
            <a:ext cx="7611148" cy="3089526"/>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dirty="0"/>
              <a:t>Toute évaluation de la douleur effectuée à l’accueil du patient n’a d’intérêt qui si elle est réévaluée de façon régulière, avec le même outil, afin de vérifier l’efficatité de la prise en charge de la douleur. </a:t>
            </a:r>
          </a:p>
          <a:p>
            <a:pPr marL="0" lvl="0" indent="0" algn="just" rtl="0">
              <a:spcBef>
                <a:spcPts val="0"/>
              </a:spcBef>
              <a:spcAft>
                <a:spcPts val="0"/>
              </a:spcAft>
              <a:buClr>
                <a:schemeClr val="dk1"/>
              </a:buClr>
              <a:buSzPts val="1100"/>
              <a:buFont typeface="Arial"/>
              <a:buNone/>
            </a:pPr>
            <a:endParaRPr lang="en" dirty="0"/>
          </a:p>
          <a:p>
            <a:pPr marL="0" lvl="0" indent="0" algn="just" rtl="0">
              <a:spcBef>
                <a:spcPts val="0"/>
              </a:spcBef>
              <a:spcAft>
                <a:spcPts val="0"/>
              </a:spcAft>
              <a:buClr>
                <a:schemeClr val="dk1"/>
              </a:buClr>
              <a:buSzPts val="1100"/>
              <a:buFont typeface="Arial"/>
              <a:buNone/>
            </a:pPr>
            <a:r>
              <a:rPr lang="en" dirty="0"/>
              <a:t>Les principales difficultés demeurant dans le fait qu’il faille faire une évaluation rapidement, d’où l’intérêt de choisir les bons outils, la plus neutre possible, sans jugement, en prenant en compte qu’on n’évalue pas la douleur de l’Autre comme on l’évaluerait pour soi-même. </a:t>
            </a:r>
          </a:p>
          <a:p>
            <a:pPr marL="0" lvl="0" indent="0" algn="just" rtl="0">
              <a:spcBef>
                <a:spcPts val="0"/>
              </a:spcBef>
              <a:spcAft>
                <a:spcPts val="0"/>
              </a:spcAft>
              <a:buClr>
                <a:schemeClr val="dk1"/>
              </a:buClr>
              <a:buSzPts val="1100"/>
              <a:buFont typeface="Arial"/>
              <a:buNone/>
            </a:pPr>
            <a:endParaRPr lang="en" dirty="0"/>
          </a:p>
          <a:p>
            <a:pPr marL="0" lvl="0" indent="0" algn="just" rtl="0">
              <a:spcBef>
                <a:spcPts val="0"/>
              </a:spcBef>
              <a:spcAft>
                <a:spcPts val="0"/>
              </a:spcAft>
              <a:buClr>
                <a:schemeClr val="dk1"/>
              </a:buClr>
              <a:buSzPts val="1100"/>
              <a:buFont typeface="Arial"/>
              <a:buNone/>
            </a:pPr>
            <a:r>
              <a:rPr lang="en" dirty="0"/>
              <a:t>Et enfin, même si on peut trouver excessif de donner un comprimé de morphine, à cet instant T, la douleur de l’Autre n’est pas Ma douleur, et je me dois d’y répondre avec les moyens dont je dispose. </a:t>
            </a:r>
          </a:p>
        </p:txBody>
      </p:sp>
    </p:spTree>
    <p:extLst>
      <p:ext uri="{BB962C8B-B14F-4D97-AF65-F5344CB8AC3E}">
        <p14:creationId xmlns:p14="http://schemas.microsoft.com/office/powerpoint/2010/main" val="2984474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969ADA-8DB1-B440-580C-2C518A9C19ED}"/>
              </a:ext>
            </a:extLst>
          </p:cNvPr>
          <p:cNvSpPr>
            <a:spLocks noGrp="1"/>
          </p:cNvSpPr>
          <p:nvPr>
            <p:ph type="title"/>
          </p:nvPr>
        </p:nvSpPr>
        <p:spPr/>
        <p:txBody>
          <a:bodyPr/>
          <a:lstStyle/>
          <a:p>
            <a:r>
              <a:rPr lang="fr-FR" dirty="0"/>
              <a:t>Quelques exemples </a:t>
            </a:r>
          </a:p>
        </p:txBody>
      </p:sp>
      <p:sp>
        <p:nvSpPr>
          <p:cNvPr id="3" name="Espace réservé du texte 2">
            <a:extLst>
              <a:ext uri="{FF2B5EF4-FFF2-40B4-BE49-F238E27FC236}">
                <a16:creationId xmlns:a16="http://schemas.microsoft.com/office/drawing/2014/main" id="{78DC7A45-DBA1-9231-DD1A-9FF4BB911C44}"/>
              </a:ext>
            </a:extLst>
          </p:cNvPr>
          <p:cNvSpPr>
            <a:spLocks noGrp="1"/>
          </p:cNvSpPr>
          <p:nvPr>
            <p:ph type="body" idx="1"/>
          </p:nvPr>
        </p:nvSpPr>
        <p:spPr>
          <a:xfrm>
            <a:off x="1343454" y="1770707"/>
            <a:ext cx="4121700" cy="2145300"/>
          </a:xfrm>
        </p:spPr>
        <p:txBody>
          <a:bodyPr/>
          <a:lstStyle/>
          <a:p>
            <a:endParaRPr lang="fr-FR" dirty="0"/>
          </a:p>
        </p:txBody>
      </p:sp>
      <p:pic>
        <p:nvPicPr>
          <p:cNvPr id="5" name="Image 4" descr="Une image contenant texte, homme, croquis, squelette">
            <a:extLst>
              <a:ext uri="{FF2B5EF4-FFF2-40B4-BE49-F238E27FC236}">
                <a16:creationId xmlns:a16="http://schemas.microsoft.com/office/drawing/2014/main" id="{92433640-621A-EFAC-B8E3-0C721D7EA791}"/>
              </a:ext>
            </a:extLst>
          </p:cNvPr>
          <p:cNvPicPr>
            <a:picLocks noChangeAspect="1"/>
          </p:cNvPicPr>
          <p:nvPr/>
        </p:nvPicPr>
        <p:blipFill>
          <a:blip r:embed="rId2"/>
          <a:stretch>
            <a:fillRect/>
          </a:stretch>
        </p:blipFill>
        <p:spPr>
          <a:xfrm>
            <a:off x="1305098" y="1113906"/>
            <a:ext cx="5790932" cy="3364652"/>
          </a:xfrm>
          <a:prstGeom prst="rect">
            <a:avLst/>
          </a:prstGeom>
        </p:spPr>
      </p:pic>
    </p:spTree>
    <p:extLst>
      <p:ext uri="{BB962C8B-B14F-4D97-AF65-F5344CB8AC3E}">
        <p14:creationId xmlns:p14="http://schemas.microsoft.com/office/powerpoint/2010/main" val="4254852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texte, conception">
            <a:extLst>
              <a:ext uri="{FF2B5EF4-FFF2-40B4-BE49-F238E27FC236}">
                <a16:creationId xmlns:a16="http://schemas.microsoft.com/office/drawing/2014/main" id="{22EEB4EB-E169-D0BF-AA44-897E29C87D6B}"/>
              </a:ext>
            </a:extLst>
          </p:cNvPr>
          <p:cNvPicPr>
            <a:picLocks noChangeAspect="1"/>
          </p:cNvPicPr>
          <p:nvPr/>
        </p:nvPicPr>
        <p:blipFill>
          <a:blip r:embed="rId2"/>
          <a:stretch>
            <a:fillRect/>
          </a:stretch>
        </p:blipFill>
        <p:spPr>
          <a:xfrm>
            <a:off x="2111432" y="-99753"/>
            <a:ext cx="5120639" cy="5020887"/>
          </a:xfrm>
          <a:prstGeom prst="rect">
            <a:avLst/>
          </a:prstGeom>
        </p:spPr>
      </p:pic>
    </p:spTree>
    <p:extLst>
      <p:ext uri="{BB962C8B-B14F-4D97-AF65-F5344CB8AC3E}">
        <p14:creationId xmlns:p14="http://schemas.microsoft.com/office/powerpoint/2010/main" val="540751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10;&#10;Le contenu généré par l’IA peut être incorrect.">
            <a:extLst>
              <a:ext uri="{FF2B5EF4-FFF2-40B4-BE49-F238E27FC236}">
                <a16:creationId xmlns:a16="http://schemas.microsoft.com/office/drawing/2014/main" id="{06FCE0B6-5598-2C96-B990-3C910FFF99FF}"/>
              </a:ext>
            </a:extLst>
          </p:cNvPr>
          <p:cNvPicPr>
            <a:picLocks noChangeAspect="1"/>
          </p:cNvPicPr>
          <p:nvPr/>
        </p:nvPicPr>
        <p:blipFill>
          <a:blip r:embed="rId2"/>
          <a:stretch>
            <a:fillRect/>
          </a:stretch>
        </p:blipFill>
        <p:spPr>
          <a:xfrm>
            <a:off x="1711043" y="423950"/>
            <a:ext cx="6021172" cy="4161495"/>
          </a:xfrm>
          <a:prstGeom prst="rect">
            <a:avLst/>
          </a:prstGeom>
        </p:spPr>
      </p:pic>
    </p:spTree>
    <p:extLst>
      <p:ext uri="{BB962C8B-B14F-4D97-AF65-F5344CB8AC3E}">
        <p14:creationId xmlns:p14="http://schemas.microsoft.com/office/powerpoint/2010/main" val="1795658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arallèle, nombre&#10;&#10;Le contenu généré par l’IA peut être incorrect.">
            <a:extLst>
              <a:ext uri="{FF2B5EF4-FFF2-40B4-BE49-F238E27FC236}">
                <a16:creationId xmlns:a16="http://schemas.microsoft.com/office/drawing/2014/main" id="{9DF470C1-189E-FEF1-E2FA-3123DB5B145D}"/>
              </a:ext>
            </a:extLst>
          </p:cNvPr>
          <p:cNvPicPr>
            <a:picLocks noChangeAspect="1"/>
          </p:cNvPicPr>
          <p:nvPr/>
        </p:nvPicPr>
        <p:blipFill>
          <a:blip r:embed="rId2"/>
          <a:stretch>
            <a:fillRect/>
          </a:stretch>
        </p:blipFill>
        <p:spPr>
          <a:xfrm>
            <a:off x="2061556" y="0"/>
            <a:ext cx="5436524" cy="4572000"/>
          </a:xfrm>
          <a:prstGeom prst="rect">
            <a:avLst/>
          </a:prstGeom>
        </p:spPr>
      </p:pic>
    </p:spTree>
    <p:extLst>
      <p:ext uri="{BB962C8B-B14F-4D97-AF65-F5344CB8AC3E}">
        <p14:creationId xmlns:p14="http://schemas.microsoft.com/office/powerpoint/2010/main" val="345168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2"/>
          <p:cNvSpPr txBox="1">
            <a:spLocks noGrp="1"/>
          </p:cNvSpPr>
          <p:nvPr>
            <p:ph type="title"/>
          </p:nvPr>
        </p:nvSpPr>
        <p:spPr>
          <a:xfrm>
            <a:off x="720000" y="54166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Définition - législation</a:t>
            </a:r>
            <a:endParaRPr dirty="0"/>
          </a:p>
        </p:txBody>
      </p:sp>
      <p:sp>
        <p:nvSpPr>
          <p:cNvPr id="452" name="Google Shape;452;p42"/>
          <p:cNvSpPr txBox="1">
            <a:spLocks noGrp="1"/>
          </p:cNvSpPr>
          <p:nvPr>
            <p:ph type="subTitle" idx="1"/>
          </p:nvPr>
        </p:nvSpPr>
        <p:spPr>
          <a:xfrm>
            <a:off x="4743229" y="1820025"/>
            <a:ext cx="3573300" cy="1959600"/>
          </a:xfrm>
          <a:prstGeom prst="rect">
            <a:avLst/>
          </a:prstGeom>
        </p:spPr>
        <p:txBody>
          <a:bodyPr spcFirstLastPara="1" wrap="square" lIns="91425" tIns="91425" rIns="91425" bIns="91425" anchor="t" anchorCtr="0">
            <a:noAutofit/>
          </a:bodyPr>
          <a:lstStyle/>
          <a:p>
            <a:pPr lvl="0" algn="just"/>
            <a:r>
              <a:rPr lang="fr-FR" dirty="0"/>
              <a:t>Le soulagement de la douleur = droit fondamental de toute personne </a:t>
            </a:r>
          </a:p>
          <a:p>
            <a:pPr lvl="0"/>
            <a:r>
              <a:rPr lang="fr-FR" sz="1100" i="1" dirty="0"/>
              <a:t>(Loi du 04/03/2002 relative aux droits des malades et à la qualité du système de santé)</a:t>
            </a:r>
          </a:p>
          <a:p>
            <a:pPr lvl="0"/>
            <a:endParaRPr lang="fr-FR" dirty="0"/>
          </a:p>
          <a:p>
            <a:pPr lvl="0"/>
            <a:r>
              <a:rPr lang="fr-FR" dirty="0"/>
              <a:t>L’évaluation et la prise en charge de la douleur = priorités inscrites dans la loi de santé publique de 2004</a:t>
            </a:r>
            <a:endParaRPr dirty="0"/>
          </a:p>
        </p:txBody>
      </p:sp>
      <p:sp>
        <p:nvSpPr>
          <p:cNvPr id="453" name="Google Shape;453;p42"/>
          <p:cNvSpPr txBox="1">
            <a:spLocks noGrp="1"/>
          </p:cNvSpPr>
          <p:nvPr>
            <p:ph type="subTitle" idx="2"/>
          </p:nvPr>
        </p:nvSpPr>
        <p:spPr>
          <a:xfrm>
            <a:off x="827475" y="1820025"/>
            <a:ext cx="3573300" cy="1959600"/>
          </a:xfrm>
          <a:prstGeom prst="rect">
            <a:avLst/>
          </a:prstGeom>
        </p:spPr>
        <p:txBody>
          <a:bodyPr spcFirstLastPara="1" wrap="square" lIns="91425" tIns="91425" rIns="91425" bIns="91425" anchor="t" anchorCtr="0">
            <a:noAutofit/>
          </a:bodyPr>
          <a:lstStyle/>
          <a:p>
            <a:pPr lvl="0" algn="just"/>
            <a:r>
              <a:rPr lang="fr-FR" dirty="0"/>
              <a:t>« La douleur est une expérience sensorielle et émotionnelle désagréable associée à une lésion tissulaire réelle ou potentielle ou décrite dans ces termes »</a:t>
            </a:r>
          </a:p>
          <a:p>
            <a:pPr lvl="0"/>
            <a:r>
              <a:rPr lang="fr-FR" sz="1100" i="1" dirty="0"/>
              <a:t>(Association Internationale pour l’étude de la douleur)</a:t>
            </a:r>
            <a:endParaRPr sz="1100" i="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igne, reçu&#10;&#10;Le contenu généré par l’IA peut être incorrect.">
            <a:extLst>
              <a:ext uri="{FF2B5EF4-FFF2-40B4-BE49-F238E27FC236}">
                <a16:creationId xmlns:a16="http://schemas.microsoft.com/office/drawing/2014/main" id="{E9ABD817-DC56-10F1-A18A-C76E3C0F5739}"/>
              </a:ext>
            </a:extLst>
          </p:cNvPr>
          <p:cNvPicPr>
            <a:picLocks noChangeAspect="1"/>
          </p:cNvPicPr>
          <p:nvPr/>
        </p:nvPicPr>
        <p:blipFill>
          <a:blip r:embed="rId2"/>
          <a:stretch>
            <a:fillRect/>
          </a:stretch>
        </p:blipFill>
        <p:spPr>
          <a:xfrm>
            <a:off x="698269" y="531353"/>
            <a:ext cx="7805651" cy="3990771"/>
          </a:xfrm>
          <a:prstGeom prst="rect">
            <a:avLst/>
          </a:prstGeom>
        </p:spPr>
      </p:pic>
    </p:spTree>
    <p:extLst>
      <p:ext uri="{BB962C8B-B14F-4D97-AF65-F5344CB8AC3E}">
        <p14:creationId xmlns:p14="http://schemas.microsoft.com/office/powerpoint/2010/main" val="169729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Appareils électroniques, capture d’écran, nombre&#10;&#10;Le contenu généré par l’IA peut être incorrect.">
            <a:extLst>
              <a:ext uri="{FF2B5EF4-FFF2-40B4-BE49-F238E27FC236}">
                <a16:creationId xmlns:a16="http://schemas.microsoft.com/office/drawing/2014/main" id="{B453E7E6-2919-9307-EA4E-E2067A4B8DC9}"/>
              </a:ext>
            </a:extLst>
          </p:cNvPr>
          <p:cNvPicPr>
            <a:picLocks noChangeAspect="1"/>
          </p:cNvPicPr>
          <p:nvPr/>
        </p:nvPicPr>
        <p:blipFill>
          <a:blip r:embed="rId2"/>
          <a:stretch>
            <a:fillRect/>
          </a:stretch>
        </p:blipFill>
        <p:spPr>
          <a:xfrm>
            <a:off x="2103121" y="0"/>
            <a:ext cx="5345084" cy="4580313"/>
          </a:xfrm>
          <a:prstGeom prst="rect">
            <a:avLst/>
          </a:prstGeom>
        </p:spPr>
      </p:pic>
    </p:spTree>
    <p:extLst>
      <p:ext uri="{BB962C8B-B14F-4D97-AF65-F5344CB8AC3E}">
        <p14:creationId xmlns:p14="http://schemas.microsoft.com/office/powerpoint/2010/main" val="3863475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Appareils électroniques, capture d’écran, nombre&#10;&#10;Le contenu généré par l’IA peut être incorrect.">
            <a:extLst>
              <a:ext uri="{FF2B5EF4-FFF2-40B4-BE49-F238E27FC236}">
                <a16:creationId xmlns:a16="http://schemas.microsoft.com/office/drawing/2014/main" id="{3C269912-7007-1E77-91F4-3BAC45AE5011}"/>
              </a:ext>
            </a:extLst>
          </p:cNvPr>
          <p:cNvPicPr>
            <a:picLocks noChangeAspect="1"/>
          </p:cNvPicPr>
          <p:nvPr/>
        </p:nvPicPr>
        <p:blipFill>
          <a:blip r:embed="rId2"/>
          <a:stretch>
            <a:fillRect/>
          </a:stretch>
        </p:blipFill>
        <p:spPr>
          <a:xfrm>
            <a:off x="2078183" y="191193"/>
            <a:ext cx="5403272" cy="4422372"/>
          </a:xfrm>
          <a:prstGeom prst="rect">
            <a:avLst/>
          </a:prstGeom>
        </p:spPr>
      </p:pic>
    </p:spTree>
    <p:extLst>
      <p:ext uri="{BB962C8B-B14F-4D97-AF65-F5344CB8AC3E}">
        <p14:creationId xmlns:p14="http://schemas.microsoft.com/office/powerpoint/2010/main" val="4249213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arallèle, nombre&#10;&#10;Le contenu généré par l’IA peut être incorrect.">
            <a:extLst>
              <a:ext uri="{FF2B5EF4-FFF2-40B4-BE49-F238E27FC236}">
                <a16:creationId xmlns:a16="http://schemas.microsoft.com/office/drawing/2014/main" id="{3CDD7262-BD64-0176-96D3-731ECB37686A}"/>
              </a:ext>
            </a:extLst>
          </p:cNvPr>
          <p:cNvPicPr>
            <a:picLocks noChangeAspect="1"/>
          </p:cNvPicPr>
          <p:nvPr/>
        </p:nvPicPr>
        <p:blipFill>
          <a:blip r:embed="rId2"/>
          <a:stretch>
            <a:fillRect/>
          </a:stretch>
        </p:blipFill>
        <p:spPr>
          <a:xfrm>
            <a:off x="2061557" y="124691"/>
            <a:ext cx="5361708" cy="4497185"/>
          </a:xfrm>
          <a:prstGeom prst="rect">
            <a:avLst/>
          </a:prstGeom>
        </p:spPr>
      </p:pic>
    </p:spTree>
    <p:extLst>
      <p:ext uri="{BB962C8B-B14F-4D97-AF65-F5344CB8AC3E}">
        <p14:creationId xmlns:p14="http://schemas.microsoft.com/office/powerpoint/2010/main" val="82943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0">
          <a:extLst>
            <a:ext uri="{FF2B5EF4-FFF2-40B4-BE49-F238E27FC236}">
              <a16:creationId xmlns:a16="http://schemas.microsoft.com/office/drawing/2014/main" id="{D5C42F13-605D-48AF-6CC5-B6C91F0A7E76}"/>
            </a:ext>
          </a:extLst>
        </p:cNvPr>
        <p:cNvGrpSpPr/>
        <p:nvPr/>
      </p:nvGrpSpPr>
      <p:grpSpPr>
        <a:xfrm>
          <a:off x="0" y="0"/>
          <a:ext cx="0" cy="0"/>
          <a:chOff x="0" y="0"/>
          <a:chExt cx="0" cy="0"/>
        </a:xfrm>
      </p:grpSpPr>
      <p:sp>
        <p:nvSpPr>
          <p:cNvPr id="451" name="Google Shape;451;p42">
            <a:extLst>
              <a:ext uri="{FF2B5EF4-FFF2-40B4-BE49-F238E27FC236}">
                <a16:creationId xmlns:a16="http://schemas.microsoft.com/office/drawing/2014/main" id="{F561AC1E-1326-E07C-90FB-C5FC423965FC}"/>
              </a:ext>
            </a:extLst>
          </p:cNvPr>
          <p:cNvSpPr txBox="1">
            <a:spLocks noGrp="1"/>
          </p:cNvSpPr>
          <p:nvPr>
            <p:ph type="title"/>
          </p:nvPr>
        </p:nvSpPr>
        <p:spPr>
          <a:xfrm>
            <a:off x="720000" y="54166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La douleur en quelques “maux”</a:t>
            </a:r>
            <a:endParaRPr dirty="0"/>
          </a:p>
        </p:txBody>
      </p:sp>
      <p:sp>
        <p:nvSpPr>
          <p:cNvPr id="452" name="Google Shape;452;p42">
            <a:extLst>
              <a:ext uri="{FF2B5EF4-FFF2-40B4-BE49-F238E27FC236}">
                <a16:creationId xmlns:a16="http://schemas.microsoft.com/office/drawing/2014/main" id="{8AB01F23-705B-F6B7-26BD-45E29684E588}"/>
              </a:ext>
            </a:extLst>
          </p:cNvPr>
          <p:cNvSpPr txBox="1">
            <a:spLocks noGrp="1"/>
          </p:cNvSpPr>
          <p:nvPr>
            <p:ph type="subTitle" idx="1"/>
          </p:nvPr>
        </p:nvSpPr>
        <p:spPr>
          <a:xfrm>
            <a:off x="4743229" y="1820025"/>
            <a:ext cx="3573300" cy="1959600"/>
          </a:xfrm>
          <a:prstGeom prst="rect">
            <a:avLst/>
          </a:prstGeom>
        </p:spPr>
        <p:txBody>
          <a:bodyPr spcFirstLastPara="1" wrap="square" lIns="91425" tIns="91425" rIns="91425" bIns="91425" anchor="t" anchorCtr="0">
            <a:noAutofit/>
          </a:bodyPr>
          <a:lstStyle/>
          <a:p>
            <a:pPr lvl="0"/>
            <a:endParaRPr dirty="0"/>
          </a:p>
        </p:txBody>
      </p:sp>
      <p:sp>
        <p:nvSpPr>
          <p:cNvPr id="453" name="Google Shape;453;p42">
            <a:extLst>
              <a:ext uri="{FF2B5EF4-FFF2-40B4-BE49-F238E27FC236}">
                <a16:creationId xmlns:a16="http://schemas.microsoft.com/office/drawing/2014/main" id="{728A1341-19B4-9F4F-83CE-240697B2569F}"/>
              </a:ext>
            </a:extLst>
          </p:cNvPr>
          <p:cNvSpPr txBox="1">
            <a:spLocks noGrp="1"/>
          </p:cNvSpPr>
          <p:nvPr>
            <p:ph type="subTitle" idx="2"/>
          </p:nvPr>
        </p:nvSpPr>
        <p:spPr>
          <a:xfrm>
            <a:off x="827475" y="1820025"/>
            <a:ext cx="3573300" cy="2128520"/>
          </a:xfrm>
          <a:prstGeom prst="rect">
            <a:avLst/>
          </a:prstGeom>
        </p:spPr>
        <p:txBody>
          <a:bodyPr spcFirstLastPara="1" wrap="square" lIns="91425" tIns="91425" rIns="91425" bIns="91425" anchor="t" anchorCtr="0">
            <a:noAutofit/>
          </a:bodyPr>
          <a:lstStyle/>
          <a:p>
            <a:pPr lvl="0" algn="just"/>
            <a:r>
              <a:rPr lang="fr-FR" dirty="0"/>
              <a:t>Le ressenti de la douleur = phénomène subjectif et la seule façon de l’objectiver = écoute et observation du patient .</a:t>
            </a:r>
          </a:p>
          <a:p>
            <a:pPr lvl="0"/>
            <a:endParaRPr lang="fr-FR" dirty="0"/>
          </a:p>
          <a:p>
            <a:pPr lvl="0" algn="just"/>
            <a:r>
              <a:rPr lang="fr-FR" dirty="0"/>
              <a:t>Plusieurs facteurs environnementaux, socio-culturels, le contexte affectif, psycho-social, religieux </a:t>
            </a:r>
            <a:r>
              <a:rPr lang="fr-FR" dirty="0">
                <a:sym typeface="Wingdings 3" panose="05040102010807070707" pitchFamily="18" charset="2"/>
              </a:rPr>
              <a:t> vont moduler la perception de la douleur d’une personne à l’autre ainsi que son expression</a:t>
            </a:r>
            <a:endParaRPr lang="fr-FR" dirty="0"/>
          </a:p>
        </p:txBody>
      </p:sp>
      <p:pic>
        <p:nvPicPr>
          <p:cNvPr id="3" name="Image 2">
            <a:extLst>
              <a:ext uri="{FF2B5EF4-FFF2-40B4-BE49-F238E27FC236}">
                <a16:creationId xmlns:a16="http://schemas.microsoft.com/office/drawing/2014/main" id="{6AA9C01F-A574-75F7-E014-21A34AEF9CE5}"/>
              </a:ext>
            </a:extLst>
          </p:cNvPr>
          <p:cNvPicPr>
            <a:picLocks noChangeAspect="1"/>
          </p:cNvPicPr>
          <p:nvPr/>
        </p:nvPicPr>
        <p:blipFill>
          <a:blip r:embed="rId3"/>
          <a:stretch>
            <a:fillRect/>
          </a:stretch>
        </p:blipFill>
        <p:spPr>
          <a:xfrm>
            <a:off x="4646815" y="1114369"/>
            <a:ext cx="4012169" cy="3261296"/>
          </a:xfrm>
          <a:prstGeom prst="rect">
            <a:avLst/>
          </a:prstGeom>
        </p:spPr>
      </p:pic>
    </p:spTree>
    <p:extLst>
      <p:ext uri="{BB962C8B-B14F-4D97-AF65-F5344CB8AC3E}">
        <p14:creationId xmlns:p14="http://schemas.microsoft.com/office/powerpoint/2010/main" val="360456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286384-36E5-D18B-20AE-73AD4F862415}"/>
              </a:ext>
            </a:extLst>
          </p:cNvPr>
          <p:cNvSpPr>
            <a:spLocks noGrp="1"/>
          </p:cNvSpPr>
          <p:nvPr>
            <p:ph type="title"/>
          </p:nvPr>
        </p:nvSpPr>
        <p:spPr/>
        <p:txBody>
          <a:bodyPr/>
          <a:lstStyle/>
          <a:p>
            <a:r>
              <a:rPr lang="fr-FR" dirty="0"/>
              <a:t>La douleur en quelques « maux »</a:t>
            </a:r>
          </a:p>
        </p:txBody>
      </p:sp>
      <p:sp>
        <p:nvSpPr>
          <p:cNvPr id="3" name="Sous-titre 2">
            <a:extLst>
              <a:ext uri="{FF2B5EF4-FFF2-40B4-BE49-F238E27FC236}">
                <a16:creationId xmlns:a16="http://schemas.microsoft.com/office/drawing/2014/main" id="{AA97F45D-5277-B003-43A9-98E816B05129}"/>
              </a:ext>
            </a:extLst>
          </p:cNvPr>
          <p:cNvSpPr>
            <a:spLocks noGrp="1"/>
          </p:cNvSpPr>
          <p:nvPr>
            <p:ph type="subTitle" idx="1"/>
          </p:nvPr>
        </p:nvSpPr>
        <p:spPr/>
        <p:txBody>
          <a:bodyPr/>
          <a:lstStyle/>
          <a:p>
            <a:endParaRPr lang="fr-FR" dirty="0"/>
          </a:p>
        </p:txBody>
      </p:sp>
      <p:sp>
        <p:nvSpPr>
          <p:cNvPr id="4" name="Sous-titre 3">
            <a:extLst>
              <a:ext uri="{FF2B5EF4-FFF2-40B4-BE49-F238E27FC236}">
                <a16:creationId xmlns:a16="http://schemas.microsoft.com/office/drawing/2014/main" id="{E9550832-F251-D328-5C9C-EE5FA2520990}"/>
              </a:ext>
            </a:extLst>
          </p:cNvPr>
          <p:cNvSpPr>
            <a:spLocks noGrp="1"/>
          </p:cNvSpPr>
          <p:nvPr>
            <p:ph type="subTitle" idx="2"/>
          </p:nvPr>
        </p:nvSpPr>
        <p:spPr>
          <a:xfrm>
            <a:off x="827474" y="1820024"/>
            <a:ext cx="7596526" cy="2610660"/>
          </a:xfrm>
        </p:spPr>
        <p:txBody>
          <a:bodyPr/>
          <a:lstStyle/>
          <a:p>
            <a:pPr algn="just"/>
            <a:r>
              <a:rPr lang="fr-FR" dirty="0"/>
              <a:t>Stimulation intense : choc mécanique, thermique ou chimique </a:t>
            </a:r>
            <a:endParaRPr lang="fr-FR" dirty="0">
              <a:sym typeface="Wingdings 3" panose="05040102010807070707" pitchFamily="18" charset="2"/>
            </a:endParaRPr>
          </a:p>
          <a:p>
            <a:r>
              <a:rPr lang="fr-FR" dirty="0">
                <a:sym typeface="Wingdings 3" panose="05040102010807070707" pitchFamily="18" charset="2"/>
              </a:rPr>
              <a:t>	</a:t>
            </a:r>
          </a:p>
          <a:p>
            <a:endParaRPr lang="fr-FR" dirty="0">
              <a:sym typeface="Wingdings 3" panose="05040102010807070707" pitchFamily="18" charset="2"/>
            </a:endParaRPr>
          </a:p>
          <a:p>
            <a:endParaRPr lang="fr-FR" dirty="0">
              <a:sym typeface="Wingdings 3" panose="05040102010807070707" pitchFamily="18" charset="2"/>
            </a:endParaRPr>
          </a:p>
          <a:p>
            <a:r>
              <a:rPr lang="fr-FR" dirty="0">
                <a:sym typeface="Wingdings 3" panose="05040102010807070707" pitchFamily="18" charset="2"/>
              </a:rPr>
              <a:t>Transmission de l’information par les nocicepteurs (récepteurs de la douleur localisés au niveau de la peau, des muscles, des viscères, des articulations…) </a:t>
            </a:r>
          </a:p>
          <a:p>
            <a:r>
              <a:rPr lang="fr-FR" dirty="0">
                <a:sym typeface="Wingdings 3" panose="05040102010807070707" pitchFamily="18" charset="2"/>
              </a:rPr>
              <a:t>	</a:t>
            </a:r>
          </a:p>
          <a:p>
            <a:endParaRPr lang="fr-FR" dirty="0">
              <a:sym typeface="Wingdings 3" panose="05040102010807070707" pitchFamily="18" charset="2"/>
            </a:endParaRPr>
          </a:p>
          <a:p>
            <a:r>
              <a:rPr lang="fr-FR" dirty="0">
                <a:sym typeface="Wingdings 3" panose="05040102010807070707" pitchFamily="18" charset="2"/>
              </a:rPr>
              <a:t>                         CERVEAU (signal perçu et identifié comme douloureux) </a:t>
            </a:r>
            <a:endParaRPr lang="fr-FR" dirty="0"/>
          </a:p>
        </p:txBody>
      </p:sp>
      <p:sp>
        <p:nvSpPr>
          <p:cNvPr id="6" name="Flèche : bas 5">
            <a:extLst>
              <a:ext uri="{FF2B5EF4-FFF2-40B4-BE49-F238E27FC236}">
                <a16:creationId xmlns:a16="http://schemas.microsoft.com/office/drawing/2014/main" id="{E53A5DC4-C1F8-22CF-1809-969980EFA00B}"/>
              </a:ext>
            </a:extLst>
          </p:cNvPr>
          <p:cNvSpPr/>
          <p:nvPr/>
        </p:nvSpPr>
        <p:spPr>
          <a:xfrm>
            <a:off x="2087744" y="3293331"/>
            <a:ext cx="166254" cy="2437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 bas 6">
            <a:extLst>
              <a:ext uri="{FF2B5EF4-FFF2-40B4-BE49-F238E27FC236}">
                <a16:creationId xmlns:a16="http://schemas.microsoft.com/office/drawing/2014/main" id="{48ED9AF0-77F0-F43B-83BB-9BB879CD36F5}"/>
              </a:ext>
            </a:extLst>
          </p:cNvPr>
          <p:cNvSpPr/>
          <p:nvPr/>
        </p:nvSpPr>
        <p:spPr>
          <a:xfrm>
            <a:off x="2069870" y="2399712"/>
            <a:ext cx="159189" cy="2437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1242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D32F18C-6174-B130-5137-C449689F55B9}"/>
              </a:ext>
            </a:extLst>
          </p:cNvPr>
          <p:cNvPicPr>
            <a:picLocks noChangeAspect="1"/>
          </p:cNvPicPr>
          <p:nvPr/>
        </p:nvPicPr>
        <p:blipFill>
          <a:blip r:embed="rId2"/>
          <a:stretch>
            <a:fillRect/>
          </a:stretch>
        </p:blipFill>
        <p:spPr>
          <a:xfrm>
            <a:off x="2169622" y="228256"/>
            <a:ext cx="3483033" cy="4311821"/>
          </a:xfrm>
          <a:prstGeom prst="rect">
            <a:avLst/>
          </a:prstGeom>
        </p:spPr>
      </p:pic>
    </p:spTree>
    <p:extLst>
      <p:ext uri="{BB962C8B-B14F-4D97-AF65-F5344CB8AC3E}">
        <p14:creationId xmlns:p14="http://schemas.microsoft.com/office/powerpoint/2010/main" val="98254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3"/>
          <p:cNvSpPr txBox="1">
            <a:spLocks noGrp="1"/>
          </p:cNvSpPr>
          <p:nvPr>
            <p:ph type="title"/>
          </p:nvPr>
        </p:nvSpPr>
        <p:spPr>
          <a:xfrm>
            <a:off x="720000" y="545747"/>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La douleur</a:t>
            </a:r>
            <a:endParaRPr dirty="0"/>
          </a:p>
        </p:txBody>
      </p:sp>
      <p:sp>
        <p:nvSpPr>
          <p:cNvPr id="484" name="Google Shape;484;p43"/>
          <p:cNvSpPr txBox="1">
            <a:spLocks noGrp="1"/>
          </p:cNvSpPr>
          <p:nvPr>
            <p:ph type="body" idx="1"/>
          </p:nvPr>
        </p:nvSpPr>
        <p:spPr>
          <a:xfrm>
            <a:off x="307571" y="1118447"/>
            <a:ext cx="8595360" cy="3420302"/>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dirty="0"/>
              <a:t>On distinguera les douleurs nociceptives (générées par l’activation des nocicepteurs suite à une lésion tissulaire réelle ou potentielle) des douleurs neuropathiques (générées par une lésion ou maladie du SNC ou SNP).</a:t>
            </a:r>
          </a:p>
          <a:p>
            <a:pPr marL="0" lvl="0" indent="0" algn="just" rtl="0">
              <a:spcBef>
                <a:spcPts val="0"/>
              </a:spcBef>
              <a:spcAft>
                <a:spcPts val="0"/>
              </a:spcAft>
              <a:buClr>
                <a:schemeClr val="dk1"/>
              </a:buClr>
              <a:buSzPts val="1100"/>
              <a:buFont typeface="Arial"/>
              <a:buNone/>
            </a:pPr>
            <a:endParaRPr lang="en" dirty="0"/>
          </a:p>
          <a:p>
            <a:pPr marL="0" lvl="0" indent="0" algn="just" rtl="0">
              <a:spcBef>
                <a:spcPts val="0"/>
              </a:spcBef>
              <a:spcAft>
                <a:spcPts val="0"/>
              </a:spcAft>
              <a:buClr>
                <a:schemeClr val="dk1"/>
              </a:buClr>
              <a:buSzPts val="1100"/>
              <a:buFont typeface="Arial"/>
              <a:buNone/>
            </a:pPr>
            <a:r>
              <a:rPr lang="en" dirty="0"/>
              <a:t>Grossièrement, on retrouve 3 types de douleur physique</a:t>
            </a:r>
            <a:endParaRPr dirty="0"/>
          </a:p>
          <a:p>
            <a:pPr marL="457200" lvl="0" indent="-317500" algn="just" rtl="0">
              <a:spcBef>
                <a:spcPts val="1000"/>
              </a:spcBef>
              <a:spcAft>
                <a:spcPts val="0"/>
              </a:spcAft>
              <a:buClr>
                <a:schemeClr val="bg2"/>
              </a:buClr>
              <a:buSzPts val="1400"/>
              <a:buChar char="●"/>
            </a:pPr>
            <a:r>
              <a:rPr lang="fr-FR" u="sng" dirty="0"/>
              <a:t>La douleur aiguë </a:t>
            </a:r>
            <a:r>
              <a:rPr lang="fr-FR" dirty="0"/>
              <a:t>(post-opératoire, traumatologique) = d’apparition brutale et intense</a:t>
            </a:r>
          </a:p>
          <a:p>
            <a:pPr marL="139700" lvl="0" indent="0" algn="just" rtl="0">
              <a:spcBef>
                <a:spcPts val="1000"/>
              </a:spcBef>
              <a:spcAft>
                <a:spcPts val="0"/>
              </a:spcAft>
              <a:buClr>
                <a:schemeClr val="bg2"/>
              </a:buClr>
              <a:buSzPts val="1400"/>
              <a:buNone/>
            </a:pPr>
            <a:endParaRPr dirty="0"/>
          </a:p>
          <a:p>
            <a:pPr marL="457200" lvl="0" indent="-317500" algn="just" rtl="0">
              <a:spcBef>
                <a:spcPts val="0"/>
              </a:spcBef>
              <a:spcAft>
                <a:spcPts val="0"/>
              </a:spcAft>
              <a:buClr>
                <a:schemeClr val="bg2"/>
              </a:buClr>
              <a:buSzPts val="1400"/>
              <a:buChar char="●"/>
            </a:pPr>
            <a:r>
              <a:rPr lang="en" u="sng" dirty="0"/>
              <a:t>La douleur chronique </a:t>
            </a:r>
            <a:r>
              <a:rPr lang="en" dirty="0"/>
              <a:t>(lombalgies, arthrose, migraines, douleurs cancéreuses,…) = persistante (au-delà de 3 mois) ou récurrente </a:t>
            </a:r>
            <a:r>
              <a:rPr lang="en" dirty="0">
                <a:sym typeface="Wingdings 3" panose="05040102010807070707" pitchFamily="18" charset="2"/>
              </a:rPr>
              <a:t>sur le long terme va altérer les capacités fonctionnelles et relationnelles du patient (irritabilité, dépression, impotence, arrêts </a:t>
            </a:r>
            <a:r>
              <a:rPr lang="en" dirty="0">
                <a:sym typeface="Webdings" panose="05030102010509060703" pitchFamily="18" charset="2"/>
              </a:rPr>
              <a:t>impacteront son quotidien)</a:t>
            </a:r>
            <a:endParaRPr lang="en" dirty="0"/>
          </a:p>
          <a:p>
            <a:pPr marL="139700" lvl="0" indent="0" algn="just" rtl="0">
              <a:spcBef>
                <a:spcPts val="0"/>
              </a:spcBef>
              <a:spcAft>
                <a:spcPts val="0"/>
              </a:spcAft>
              <a:buClr>
                <a:schemeClr val="bg2"/>
              </a:buClr>
              <a:buSzPts val="1400"/>
              <a:buNone/>
            </a:pPr>
            <a:endParaRPr dirty="0"/>
          </a:p>
          <a:p>
            <a:pPr marL="457200" lvl="0" indent="-317500" algn="just" rtl="0">
              <a:spcBef>
                <a:spcPts val="0"/>
              </a:spcBef>
              <a:spcAft>
                <a:spcPts val="0"/>
              </a:spcAft>
              <a:buClr>
                <a:schemeClr val="bg2"/>
              </a:buClr>
              <a:buSzPts val="1400"/>
              <a:buChar char="●"/>
            </a:pPr>
            <a:r>
              <a:rPr lang="fr-FR" u="sng" dirty="0"/>
              <a:t>La douleur liée aux soins  </a:t>
            </a:r>
            <a:r>
              <a:rPr lang="fr-FR" dirty="0"/>
              <a:t>= tous gestes (ponctions, immobilisations, ou la seule mobilisation) qui doit être anticipée </a:t>
            </a:r>
            <a:r>
              <a:rPr lang="fr-FR" dirty="0">
                <a:sym typeface="Wingdings 3" panose="05040102010807070707" pitchFamily="18" charset="2"/>
              </a:rPr>
              <a:t></a:t>
            </a:r>
            <a:r>
              <a:rPr lang="fr-FR" dirty="0"/>
              <a:t>ne pas ajouter de la douleur à la douleur (utilisation du </a:t>
            </a:r>
            <a:r>
              <a:rPr lang="fr-FR" dirty="0" err="1"/>
              <a:t>Méopa</a:t>
            </a:r>
            <a:r>
              <a:rPr lang="fr-FR" dirty="0"/>
              <a:t>, des ATG, réalité virtuelle,…)</a:t>
            </a:r>
            <a:endParaRPr dirty="0"/>
          </a:p>
          <a:p>
            <a:pPr marL="0" lvl="0" indent="0" algn="just" rtl="0">
              <a:spcBef>
                <a:spcPts val="1000"/>
              </a:spcBef>
              <a:spcAft>
                <a:spcPts val="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2CCFDF13-3772-6923-1801-1BDDAF0DD085}"/>
            </a:ext>
          </a:extLst>
        </p:cNvPr>
        <p:cNvGrpSpPr/>
        <p:nvPr/>
      </p:nvGrpSpPr>
      <p:grpSpPr>
        <a:xfrm>
          <a:off x="0" y="0"/>
          <a:ext cx="0" cy="0"/>
          <a:chOff x="0" y="0"/>
          <a:chExt cx="0" cy="0"/>
        </a:xfrm>
      </p:grpSpPr>
      <p:sp>
        <p:nvSpPr>
          <p:cNvPr id="406" name="Google Shape;406;p41">
            <a:extLst>
              <a:ext uri="{FF2B5EF4-FFF2-40B4-BE49-F238E27FC236}">
                <a16:creationId xmlns:a16="http://schemas.microsoft.com/office/drawing/2014/main" id="{BB044E83-B5AE-D67B-4E00-567BCA489F30}"/>
              </a:ext>
            </a:extLst>
          </p:cNvPr>
          <p:cNvSpPr txBox="1">
            <a:spLocks noGrp="1"/>
          </p:cNvSpPr>
          <p:nvPr>
            <p:ph type="title"/>
          </p:nvPr>
        </p:nvSpPr>
        <p:spPr>
          <a:xfrm>
            <a:off x="3821275" y="2398434"/>
            <a:ext cx="4609500" cy="792600"/>
          </a:xfrm>
          <a:prstGeom prst="rect">
            <a:avLst/>
          </a:prstGeom>
        </p:spPr>
        <p:txBody>
          <a:bodyPr spcFirstLastPara="1" wrap="square" lIns="91425" tIns="91425" rIns="91425" bIns="91425" anchor="b" anchorCtr="0">
            <a:noAutofit/>
          </a:bodyPr>
          <a:lstStyle/>
          <a:p>
            <a:pPr lvl="0"/>
            <a:r>
              <a:rPr lang="en" sz="3600" dirty="0"/>
              <a:t>La douleur</a:t>
            </a:r>
            <a:endParaRPr sz="3600" dirty="0"/>
          </a:p>
        </p:txBody>
      </p:sp>
      <p:sp>
        <p:nvSpPr>
          <p:cNvPr id="407" name="Google Shape;407;p41">
            <a:extLst>
              <a:ext uri="{FF2B5EF4-FFF2-40B4-BE49-F238E27FC236}">
                <a16:creationId xmlns:a16="http://schemas.microsoft.com/office/drawing/2014/main" id="{61E4D9FB-34A9-0D3C-DA06-D259FFE02F53}"/>
              </a:ext>
            </a:extLst>
          </p:cNvPr>
          <p:cNvSpPr txBox="1">
            <a:spLocks noGrp="1"/>
          </p:cNvSpPr>
          <p:nvPr>
            <p:ph type="title" idx="2"/>
          </p:nvPr>
        </p:nvSpPr>
        <p:spPr>
          <a:xfrm>
            <a:off x="7276975" y="1482534"/>
            <a:ext cx="11538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408" name="Google Shape;408;p41">
            <a:extLst>
              <a:ext uri="{FF2B5EF4-FFF2-40B4-BE49-F238E27FC236}">
                <a16:creationId xmlns:a16="http://schemas.microsoft.com/office/drawing/2014/main" id="{4D3C3D3B-FA10-267D-CAFF-B7A2A3404BBC}"/>
              </a:ext>
            </a:extLst>
          </p:cNvPr>
          <p:cNvSpPr txBox="1">
            <a:spLocks noGrp="1"/>
          </p:cNvSpPr>
          <p:nvPr>
            <p:ph type="subTitle" idx="1"/>
          </p:nvPr>
        </p:nvSpPr>
        <p:spPr>
          <a:xfrm>
            <a:off x="3821275" y="3003534"/>
            <a:ext cx="4609500" cy="37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a:t>Quelques chiffres</a:t>
            </a:r>
            <a:endParaRPr dirty="0"/>
          </a:p>
        </p:txBody>
      </p:sp>
    </p:spTree>
    <p:extLst>
      <p:ext uri="{BB962C8B-B14F-4D97-AF65-F5344CB8AC3E}">
        <p14:creationId xmlns:p14="http://schemas.microsoft.com/office/powerpoint/2010/main" val="1798172802"/>
      </p:ext>
    </p:extLst>
  </p:cSld>
  <p:clrMapOvr>
    <a:masterClrMapping/>
  </p:clrMapOvr>
</p:sld>
</file>

<file path=ppt/theme/theme1.xml><?xml version="1.0" encoding="utf-8"?>
<a:theme xmlns:a="http://schemas.openxmlformats.org/drawingml/2006/main" name="Mental Health and Well-being - Health - 10th Grade by Slidesgo">
  <a:themeElements>
    <a:clrScheme name="Personnalisé 3">
      <a:dk1>
        <a:srgbClr val="75103D"/>
      </a:dk1>
      <a:lt1>
        <a:srgbClr val="EFEFEF"/>
      </a:lt1>
      <a:dk2>
        <a:srgbClr val="EB5C5C"/>
      </a:dk2>
      <a:lt2>
        <a:srgbClr val="EFEFEF"/>
      </a:lt2>
      <a:accent1>
        <a:srgbClr val="EB5C5C"/>
      </a:accent1>
      <a:accent2>
        <a:srgbClr val="4B7BC6"/>
      </a:accent2>
      <a:accent3>
        <a:srgbClr val="FFFFFF"/>
      </a:accent3>
      <a:accent4>
        <a:srgbClr val="FFFFFF"/>
      </a:accent4>
      <a:accent5>
        <a:srgbClr val="FFFFFF"/>
      </a:accent5>
      <a:accent6>
        <a:srgbClr val="FFFFFF"/>
      </a:accent6>
      <a:hlink>
        <a:srgbClr val="342520"/>
      </a:hlink>
      <a:folHlink>
        <a:srgbClr val="FFC000"/>
      </a:folHlink>
    </a:clrScheme>
    <a:fontScheme name="Journées Est-Rescue">
      <a:majorFont>
        <a:latin typeface="AndesNeue Alt 3 Bold"/>
        <a:ea typeface=""/>
        <a:cs typeface=""/>
      </a:majorFont>
      <a:minorFont>
        <a:latin typeface="AndesNeue Alt 3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MP2025_Douleur_PPT_Template_BASE_V2.pptx" id="{C5EA71EC-D865-4F78-99A3-4C758AB7615D}" vid="{BF066254-F844-4CD6-B006-05A55616CCC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JMP2025_Douleur_PPT_Template_V2 (1)</Template>
  <TotalTime>563</TotalTime>
  <Words>1582</Words>
  <Application>Microsoft Office PowerPoint</Application>
  <PresentationFormat>Affichage à l'écran (16:9)</PresentationFormat>
  <Paragraphs>172</Paragraphs>
  <Slides>43</Slides>
  <Notes>21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43</vt:i4>
      </vt:variant>
    </vt:vector>
  </HeadingPairs>
  <TitlesOfParts>
    <vt:vector size="52" baseType="lpstr">
      <vt:lpstr>Arial</vt:lpstr>
      <vt:lpstr>Wingdings 3</vt:lpstr>
      <vt:lpstr>AndesNeue Alt 3 Book</vt:lpstr>
      <vt:lpstr>AndesNeue Alt 3 Bold</vt:lpstr>
      <vt:lpstr>AndesNeue Alt 3 Medium</vt:lpstr>
      <vt:lpstr>Webdings</vt:lpstr>
      <vt:lpstr>DM Sans</vt:lpstr>
      <vt:lpstr>Anaheim</vt:lpstr>
      <vt:lpstr>Mental Health and Well-being - Health - 10th Grade by Slidesgo</vt:lpstr>
      <vt:lpstr>LES ECHELLES D’EVALUATION DE LA DOULEUR, COMMENT CHOISIR?</vt:lpstr>
      <vt:lpstr>Sommaire</vt:lpstr>
      <vt:lpstr>La douleur</vt:lpstr>
      <vt:lpstr>Définition - législation</vt:lpstr>
      <vt:lpstr>La douleur en quelques “maux”</vt:lpstr>
      <vt:lpstr>La douleur en quelques « maux »</vt:lpstr>
      <vt:lpstr>Présentation PowerPoint</vt:lpstr>
      <vt:lpstr>La douleur</vt:lpstr>
      <vt:lpstr>La douleur</vt:lpstr>
      <vt:lpstr>1er motif de consultation en urgence en 2024</vt:lpstr>
      <vt:lpstr>70% </vt:lpstr>
      <vt:lpstr>40%</vt:lpstr>
      <vt:lpstr>Comment évaluer la douleur?</vt:lpstr>
      <vt:lpstr>Comment évaluer la douleur?</vt:lpstr>
      <vt:lpstr>Comment évaluer la douleur?</vt:lpstr>
      <vt:lpstr>Comment évaluer la douleur?</vt:lpstr>
      <vt:lpstr>Comment évaluer la douleur?</vt:lpstr>
      <vt:lpstr>Comment évaluer la douleur?</vt:lpstr>
      <vt:lpstr>Comment choisir? </vt:lpstr>
      <vt:lpstr>Quelles échelles choisir? </vt:lpstr>
      <vt:lpstr>Présentation PowerPoint</vt:lpstr>
      <vt:lpstr>Présentation PowerPoint</vt:lpstr>
      <vt:lpstr>Présentation PowerPoint</vt:lpstr>
      <vt:lpstr>Présentation PowerPoint</vt:lpstr>
      <vt:lpstr>Quelles échelles choisir? </vt:lpstr>
      <vt:lpstr>Présentation PowerPoint</vt:lpstr>
      <vt:lpstr>Présentation PowerPoint</vt:lpstr>
      <vt:lpstr>Comment évaluer la douleur? Quelles échelles choisir? </vt:lpstr>
      <vt:lpstr>Au SAU de Châlons-en-Champagne</vt:lpstr>
      <vt:lpstr>Présentation PowerPoint</vt:lpstr>
      <vt:lpstr>Présentation PowerPoint</vt:lpstr>
      <vt:lpstr>Au SAU de Châlons-en-Champagne</vt:lpstr>
      <vt:lpstr>Conclusion </vt:lpstr>
      <vt:lpstr>Pour conclure </vt:lpstr>
      <vt:lpstr>Pour conclure </vt:lpstr>
      <vt:lpstr>Quelques exemples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Marie-Hélène LEININGER</dc:creator>
  <cp:lastModifiedBy>Marie-Hélène LEININGER</cp:lastModifiedBy>
  <cp:revision>30</cp:revision>
  <dcterms:created xsi:type="dcterms:W3CDTF">2025-09-09T16:27:54Z</dcterms:created>
  <dcterms:modified xsi:type="dcterms:W3CDTF">2025-09-24T14:37:35Z</dcterms:modified>
</cp:coreProperties>
</file>