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0" r:id="rId4"/>
    <p:sldId id="265" r:id="rId5"/>
    <p:sldId id="271" r:id="rId6"/>
    <p:sldId id="268" r:id="rId7"/>
    <p:sldId id="272" r:id="rId8"/>
    <p:sldId id="273" r:id="rId9"/>
    <p:sldId id="274" r:id="rId10"/>
    <p:sldId id="261" r:id="rId11"/>
    <p:sldId id="27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 varScale="1">
        <p:scale>
          <a:sx n="54" d="100"/>
          <a:sy n="54" d="100"/>
        </p:scale>
        <p:origin x="57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M.COM\dfs-1\SERVICES\POLE-SAMU-SMUR-URG\URGENCES\CHEF%20DE%20SERVICE\SMUR\SMUR%20VLI\activit&#233;%20VLI\GHRMSA_Inter%20SMUR-tab%20sans%20m&#233;decin_Ann&#233;e%202022_08Mars23%20(Enregistr&#233;%20automatiquement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M.COM\dfs-1\SERVICES\POLE-SAMU-SMUR-URG\URGENCES\CHEF%20DE%20SERVICE\SMUR\SMUR%20VLI\activit&#233;%20VLI\GHRMSA_Inter%20SMUR-tab%20sans%20m&#233;decin_Ann&#233;e%202022_08Mars23%20(Enregistr&#233;%20automatiquement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8F4-465D-849B-FE1E1F4BA7B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8F4-465D-849B-FE1E1F4BA7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Feuil5!$I$4:$I$15</c:f>
              <c:strCache>
                <c:ptCount val="12"/>
                <c:pt idx="0">
                  <c:v>Brûlures</c:v>
                </c:pt>
                <c:pt idx="1">
                  <c:v>Accouchement</c:v>
                </c:pt>
                <c:pt idx="2">
                  <c:v>Anaphylaxie - allergie </c:v>
                </c:pt>
                <c:pt idx="3">
                  <c:v>Hypoglycémie</c:v>
                </c:pt>
                <c:pt idx="4">
                  <c:v>Autre cardio</c:v>
                </c:pt>
                <c:pt idx="5">
                  <c:v>Convulsions</c:v>
                </c:pt>
                <c:pt idx="6">
                  <c:v>ACR</c:v>
                </c:pt>
                <c:pt idx="7">
                  <c:v>Douleur</c:v>
                </c:pt>
                <c:pt idx="8">
                  <c:v>Malaise +/- PC</c:v>
                </c:pt>
                <c:pt idx="9">
                  <c:v>Traumatologie</c:v>
                </c:pt>
                <c:pt idx="10">
                  <c:v>Insuff Respiratoire Aiguë</c:v>
                </c:pt>
                <c:pt idx="11">
                  <c:v>Douleur Thoracique </c:v>
                </c:pt>
              </c:strCache>
            </c:strRef>
          </c:cat>
          <c:val>
            <c:numRef>
              <c:f>Feuil5!$J$4:$J$15</c:f>
              <c:numCache>
                <c:formatCode>General</c:formatCode>
                <c:ptCount val="12"/>
                <c:pt idx="0">
                  <c:v>6</c:v>
                </c:pt>
                <c:pt idx="1">
                  <c:v>9</c:v>
                </c:pt>
                <c:pt idx="2">
                  <c:v>27</c:v>
                </c:pt>
                <c:pt idx="3">
                  <c:v>43</c:v>
                </c:pt>
                <c:pt idx="4">
                  <c:v>60</c:v>
                </c:pt>
                <c:pt idx="5">
                  <c:v>64</c:v>
                </c:pt>
                <c:pt idx="6">
                  <c:v>65</c:v>
                </c:pt>
                <c:pt idx="7">
                  <c:v>74</c:v>
                </c:pt>
                <c:pt idx="8">
                  <c:v>88</c:v>
                </c:pt>
                <c:pt idx="9">
                  <c:v>153</c:v>
                </c:pt>
                <c:pt idx="10">
                  <c:v>165</c:v>
                </c:pt>
                <c:pt idx="11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F4-465D-849B-FE1E1F4BA7B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368885616"/>
        <c:axId val="368885944"/>
      </c:barChart>
      <c:catAx>
        <c:axId val="36888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8885944"/>
        <c:crosses val="autoZero"/>
        <c:auto val="1"/>
        <c:lblAlgn val="ctr"/>
        <c:lblOffset val="100"/>
        <c:noMultiLvlLbl val="0"/>
      </c:catAx>
      <c:valAx>
        <c:axId val="368885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88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898342400780093"/>
          <c:y val="4.1023671275002192E-2"/>
          <c:w val="0.61918177343491254"/>
          <c:h val="0.91795265744999566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Feuil5!$C$4:$C$13</c:f>
              <c:strCache>
                <c:ptCount val="10"/>
                <c:pt idx="0">
                  <c:v>Douleur</c:v>
                </c:pt>
                <c:pt idx="1">
                  <c:v>Tr rythme, Insuff cardio</c:v>
                </c:pt>
                <c:pt idx="2">
                  <c:v>Allergie </c:v>
                </c:pt>
                <c:pt idx="3">
                  <c:v>Pathologies digestives</c:v>
                </c:pt>
                <c:pt idx="4">
                  <c:v>Convulsions </c:v>
                </c:pt>
                <c:pt idx="5">
                  <c:v>Coma - Tble vigilance </c:v>
                </c:pt>
                <c:pt idx="6">
                  <c:v>Malaise +/- PC</c:v>
                </c:pt>
                <c:pt idx="7">
                  <c:v>Traumatologie </c:v>
                </c:pt>
                <c:pt idx="8">
                  <c:v>Dyspnée </c:v>
                </c:pt>
                <c:pt idx="9">
                  <c:v>Douleur thoracique</c:v>
                </c:pt>
              </c:strCache>
            </c:strRef>
          </c:cat>
          <c:val>
            <c:numRef>
              <c:f>Feuil5!$D$4:$D$13</c:f>
              <c:numCache>
                <c:formatCode>General</c:formatCode>
                <c:ptCount val="10"/>
                <c:pt idx="0">
                  <c:v>22</c:v>
                </c:pt>
                <c:pt idx="1">
                  <c:v>28</c:v>
                </c:pt>
                <c:pt idx="2">
                  <c:v>31</c:v>
                </c:pt>
                <c:pt idx="3">
                  <c:v>50</c:v>
                </c:pt>
                <c:pt idx="4">
                  <c:v>62</c:v>
                </c:pt>
                <c:pt idx="5">
                  <c:v>70</c:v>
                </c:pt>
                <c:pt idx="6">
                  <c:v>110</c:v>
                </c:pt>
                <c:pt idx="7">
                  <c:v>131</c:v>
                </c:pt>
                <c:pt idx="8">
                  <c:v>185</c:v>
                </c:pt>
                <c:pt idx="9">
                  <c:v>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82-4996-AF05-74572B37E6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58555648"/>
        <c:axId val="458555976"/>
      </c:barChart>
      <c:catAx>
        <c:axId val="45855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58555976"/>
        <c:crosses val="autoZero"/>
        <c:auto val="1"/>
        <c:lblAlgn val="ctr"/>
        <c:lblOffset val="100"/>
        <c:noMultiLvlLbl val="0"/>
      </c:catAx>
      <c:valAx>
        <c:axId val="458555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855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4B26-E1E1-44C3-961D-3187154EE81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BC73-6670-47F7-9924-FA1AE4D1D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93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4B26-E1E1-44C3-961D-3187154EE81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BC73-6670-47F7-9924-FA1AE4D1D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83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4B26-E1E1-44C3-961D-3187154EE81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BC73-6670-47F7-9924-FA1AE4D1D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89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4B26-E1E1-44C3-961D-3187154EE81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BC73-6670-47F7-9924-FA1AE4D1D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79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4B26-E1E1-44C3-961D-3187154EE81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BC73-6670-47F7-9924-FA1AE4D1D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8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4B26-E1E1-44C3-961D-3187154EE81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BC73-6670-47F7-9924-FA1AE4D1D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80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4B26-E1E1-44C3-961D-3187154EE81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BC73-6670-47F7-9924-FA1AE4D1D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28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4B26-E1E1-44C3-961D-3187154EE81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BC73-6670-47F7-9924-FA1AE4D1D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39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4B26-E1E1-44C3-961D-3187154EE81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BC73-6670-47F7-9924-FA1AE4D1D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80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4B26-E1E1-44C3-961D-3187154EE81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BC73-6670-47F7-9924-FA1AE4D1D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47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4B26-E1E1-44C3-961D-3187154EE81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BC73-6670-47F7-9924-FA1AE4D1D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44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C4B26-E1E1-44C3-961D-3187154EE81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DBC73-6670-47F7-9924-FA1AE4D1D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02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5" b="13209"/>
          <a:stretch/>
        </p:blipFill>
        <p:spPr>
          <a:xfrm>
            <a:off x="0" y="19878"/>
            <a:ext cx="12192000" cy="492428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461" y="2446545"/>
            <a:ext cx="11907078" cy="2387600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chemeClr val="bg1"/>
                </a:solidFill>
                <a:latin typeface="+mn-lt"/>
              </a:rPr>
              <a:t>La réponse graduée en médecine d’urgence </a:t>
            </a:r>
            <a:r>
              <a:rPr lang="fr-FR" sz="5400" dirty="0" err="1" smtClean="0">
                <a:solidFill>
                  <a:schemeClr val="bg1"/>
                </a:solidFill>
                <a:latin typeface="+mn-lt"/>
              </a:rPr>
              <a:t>préhospital</a:t>
            </a:r>
            <a:r>
              <a:rPr lang="fr-FR" sz="6600" dirty="0" err="1" smtClean="0">
                <a:solidFill>
                  <a:schemeClr val="bg1"/>
                </a:solidFill>
                <a:latin typeface="+mn-lt"/>
              </a:rPr>
              <a:t>ière</a:t>
            </a:r>
            <a:r>
              <a:rPr lang="fr-FR" sz="66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fr-FR" sz="6600" b="1" dirty="0" smtClean="0">
                <a:solidFill>
                  <a:schemeClr val="bg1"/>
                </a:solidFill>
                <a:latin typeface="+mn-lt"/>
              </a:rPr>
            </a:br>
            <a:r>
              <a:rPr lang="fr-FR" sz="105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fr-FR" sz="1050" b="1" dirty="0" smtClean="0">
                <a:solidFill>
                  <a:schemeClr val="bg1"/>
                </a:solidFill>
                <a:latin typeface="+mn-lt"/>
              </a:rPr>
            </a:br>
            <a:r>
              <a:rPr lang="fr-FR" b="1" dirty="0" smtClean="0">
                <a:solidFill>
                  <a:schemeClr val="bg1"/>
                </a:solidFill>
                <a:latin typeface="+mn-lt"/>
              </a:rPr>
              <a:t>Expérience du SMUR de MULHOUSE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8899" y="5379396"/>
            <a:ext cx="9144000" cy="1655762"/>
          </a:xfrm>
        </p:spPr>
        <p:txBody>
          <a:bodyPr/>
          <a:lstStyle/>
          <a:p>
            <a:pPr algn="r"/>
            <a:r>
              <a:rPr lang="fr-FR" b="1" dirty="0" smtClean="0"/>
              <a:t>Marc NOIZET</a:t>
            </a:r>
          </a:p>
          <a:p>
            <a:pPr algn="r"/>
            <a:r>
              <a:rPr lang="fr-FR" dirty="0" smtClean="0"/>
              <a:t>SAU-SMUR-SAMU 68 - MULHOUSE</a:t>
            </a:r>
          </a:p>
          <a:p>
            <a:pPr algn="r">
              <a:spcBef>
                <a:spcPts val="0"/>
              </a:spcBef>
            </a:pPr>
            <a:r>
              <a:rPr lang="fr-FR" dirty="0" smtClean="0"/>
              <a:t>SAMU Urgences de France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765" y="5861985"/>
            <a:ext cx="843775" cy="8437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761" y="5070431"/>
            <a:ext cx="1432378" cy="6639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38861" r="12201" b="34405"/>
          <a:stretch/>
        </p:blipFill>
        <p:spPr>
          <a:xfrm>
            <a:off x="432453" y="5092221"/>
            <a:ext cx="3254964" cy="78908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-29413" y="5945311"/>
            <a:ext cx="417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1A6AA7"/>
                </a:solidFill>
              </a:rPr>
              <a:t>Journée Est-RESCUE 16 mars 2023</a:t>
            </a:r>
            <a:endParaRPr lang="fr-FR" b="1" dirty="0">
              <a:solidFill>
                <a:srgbClr val="1A6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010958"/>
            <a:ext cx="10515600" cy="682625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latin typeface="+mn-lt"/>
              </a:rPr>
              <a:t>Quels enjeux ? Quels avantages ?</a:t>
            </a:r>
            <a:endParaRPr lang="fr-FR" sz="2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621616"/>
            <a:ext cx="7248525" cy="2372784"/>
          </a:xfrm>
        </p:spPr>
        <p:txBody>
          <a:bodyPr/>
          <a:lstStyle/>
          <a:p>
            <a:r>
              <a:rPr lang="fr-FR" sz="2000" dirty="0" smtClean="0"/>
              <a:t>Ne dégrade pas l’offre de soins</a:t>
            </a:r>
          </a:p>
          <a:p>
            <a:r>
              <a:rPr lang="fr-FR" sz="2000" dirty="0" smtClean="0"/>
              <a:t>Propose une graduation de l’</a:t>
            </a:r>
            <a:r>
              <a:rPr lang="fr-FR" sz="2000" dirty="0" err="1" smtClean="0"/>
              <a:t>effection</a:t>
            </a:r>
            <a:r>
              <a:rPr lang="fr-FR" sz="2000" dirty="0" smtClean="0"/>
              <a:t> </a:t>
            </a:r>
            <a:r>
              <a:rPr lang="fr-FR" sz="2000" dirty="0" err="1" smtClean="0"/>
              <a:t>préhospitalière</a:t>
            </a:r>
            <a:r>
              <a:rPr lang="fr-FR" sz="2000" dirty="0" smtClean="0"/>
              <a:t> de l’AMU</a:t>
            </a:r>
          </a:p>
          <a:p>
            <a:r>
              <a:rPr lang="fr-FR" sz="2000" dirty="0" smtClean="0"/>
              <a:t>Missions spécifiques dédiées à ce niveau de soins</a:t>
            </a:r>
          </a:p>
          <a:p>
            <a:r>
              <a:rPr lang="fr-FR" sz="2000" dirty="0" smtClean="0"/>
              <a:t>Attractivité pour les IDE SMUR</a:t>
            </a:r>
          </a:p>
          <a:p>
            <a:r>
              <a:rPr lang="fr-FR" sz="2000" dirty="0" smtClean="0"/>
              <a:t>Positionnement à terme de l’IPA ?</a:t>
            </a:r>
          </a:p>
          <a:p>
            <a:r>
              <a:rPr lang="fr-FR" sz="2000" dirty="0" smtClean="0"/>
              <a:t>Optimise le recours aux ressources médicales</a:t>
            </a:r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1833"/>
          <a:stretch/>
        </p:blipFill>
        <p:spPr>
          <a:xfrm>
            <a:off x="9477886" y="1568450"/>
            <a:ext cx="2714114" cy="38989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ONCLUSIONS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838200" y="1322916"/>
            <a:ext cx="7248525" cy="2372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Expérience importante</a:t>
            </a:r>
          </a:p>
          <a:p>
            <a:r>
              <a:rPr lang="fr-FR" sz="2000" dirty="0" smtClean="0"/>
              <a:t>Pas de plainte, pas d’EIGS</a:t>
            </a:r>
          </a:p>
          <a:p>
            <a:r>
              <a:rPr lang="fr-FR" sz="2000" dirty="0" smtClean="0"/>
              <a:t>Pas de concurrence UMH-P – ISP</a:t>
            </a:r>
          </a:p>
          <a:p>
            <a:r>
              <a:rPr lang="fr-FR" sz="2000" dirty="0" smtClean="0"/>
              <a:t>Evolution des critères d’engagement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9600" y="6129867"/>
            <a:ext cx="1097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Modification à venir du CSP (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67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15466" y="1732756"/>
            <a:ext cx="5054601" cy="3076575"/>
          </a:xfrm>
        </p:spPr>
        <p:txBody>
          <a:bodyPr/>
          <a:lstStyle/>
          <a:p>
            <a:r>
              <a:rPr lang="fr-FR" dirty="0" smtClean="0"/>
              <a:t>Recommandation Février 2023</a:t>
            </a:r>
          </a:p>
          <a:p>
            <a:r>
              <a:rPr lang="fr-FR" dirty="0" smtClean="0"/>
              <a:t>Modifications à venir du CSP (art. D6124-13 </a:t>
            </a:r>
            <a:r>
              <a:rPr lang="fr-FR" dirty="0"/>
              <a:t>et </a:t>
            </a:r>
            <a:r>
              <a:rPr lang="fr-FR" dirty="0" smtClean="0"/>
              <a:t>R6123-15) </a:t>
            </a:r>
          </a:p>
          <a:p>
            <a:pPr marL="271463" indent="0">
              <a:buNone/>
            </a:pPr>
            <a:r>
              <a:rPr lang="fr-FR" sz="2000" i="1" dirty="0" smtClean="0"/>
              <a:t>« sur décision </a:t>
            </a:r>
            <a:r>
              <a:rPr lang="fr-FR" sz="2000" i="1" dirty="0"/>
              <a:t>du médecin régulateur et dans des indications spécifiques l’’équipe SMUR pourra être composée d'un infirmier et d'un conducteur ambulancier (</a:t>
            </a:r>
            <a:r>
              <a:rPr lang="fr-FR" sz="2000" i="1" dirty="0" smtClean="0"/>
              <a:t>Unité Mobile Hospitalière </a:t>
            </a:r>
            <a:r>
              <a:rPr lang="fr-FR" sz="2000" i="1" dirty="0" err="1" smtClean="0"/>
              <a:t>Paramédicalisée,UMH</a:t>
            </a:r>
            <a:r>
              <a:rPr lang="fr-FR" sz="2000" i="1" dirty="0" smtClean="0"/>
              <a:t>-P</a:t>
            </a:r>
            <a:r>
              <a:rPr lang="fr-FR" sz="1800" i="1" dirty="0" smtClean="0"/>
              <a:t>) »</a:t>
            </a:r>
            <a:endParaRPr lang="fr-FR" sz="18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365125"/>
            <a:ext cx="4082515" cy="581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58738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 smtClean="0">
                <a:latin typeface="+mn-lt"/>
              </a:rPr>
              <a:t>ISP - EPMU -  UMH-P, de qui parle t on ?</a:t>
            </a:r>
            <a:endParaRPr lang="fr-FR" b="1" dirty="0">
              <a:latin typeface="+mn-lt"/>
            </a:endParaRP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139753"/>
              </p:ext>
            </p:extLst>
          </p:nvPr>
        </p:nvGraphicFramePr>
        <p:xfrm>
          <a:off x="838200" y="1501775"/>
          <a:ext cx="8220074" cy="4479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949">
                  <a:extLst>
                    <a:ext uri="{9D8B030D-6E8A-4147-A177-3AD203B41FA5}">
                      <a16:colId xmlns:a16="http://schemas.microsoft.com/office/drawing/2014/main" val="1634070934"/>
                    </a:ext>
                  </a:extLst>
                </a:gridCol>
                <a:gridCol w="1803551">
                  <a:extLst>
                    <a:ext uri="{9D8B030D-6E8A-4147-A177-3AD203B41FA5}">
                      <a16:colId xmlns:a16="http://schemas.microsoft.com/office/drawing/2014/main" val="4150037026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1790653666"/>
                    </a:ext>
                  </a:extLst>
                </a:gridCol>
                <a:gridCol w="3019424">
                  <a:extLst>
                    <a:ext uri="{9D8B030D-6E8A-4147-A177-3AD203B41FA5}">
                      <a16:colId xmlns:a16="http://schemas.microsoft.com/office/drawing/2014/main" val="1626879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ISP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EPMU</a:t>
                      </a:r>
                      <a:r>
                        <a:rPr lang="fr-FR" sz="1600" baseline="30000" dirty="0" smtClean="0"/>
                        <a:t>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UMH-P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0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Engagement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Réflexe</a:t>
                      </a:r>
                      <a:r>
                        <a:rPr lang="fr-FR" sz="1600" baseline="0" dirty="0" smtClean="0"/>
                        <a:t> CTA – CRRA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Par défaut</a:t>
                      </a:r>
                      <a:r>
                        <a:rPr lang="fr-FR" sz="1600" baseline="0" dirty="0" smtClean="0"/>
                        <a:t> de SMUR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Sur critère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8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Cadre intervention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PISU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PISU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Protocolisé</a:t>
                      </a:r>
                      <a:r>
                        <a:rPr lang="fr-FR" sz="1600" dirty="0" smtClean="0"/>
                        <a:t> et concerté avec MRU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460736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Lien avec MRU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Applique un PISU, rend compte au MRU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Applique un PISU, rend compte au MRU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Établi</a:t>
                      </a:r>
                      <a:r>
                        <a:rPr lang="fr-FR" sz="1600" baseline="0" dirty="0" smtClean="0"/>
                        <a:t> un bilan circonstancié, agit sur prescription médicale en complément des PISU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18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Suite de prise en charge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Soins dans l’attente de PEC</a:t>
                      </a:r>
                      <a:r>
                        <a:rPr lang="fr-FR" sz="1600" baseline="0" dirty="0" smtClean="0"/>
                        <a:t> par un médecin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Soins dans l’attente</a:t>
                      </a:r>
                      <a:r>
                        <a:rPr lang="fr-FR" sz="1600" baseline="0" dirty="0" smtClean="0"/>
                        <a:t> de l’arrivée d’un SMUR distant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Pas de modalité particulière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520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Formation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Interne SDIS par le SSSM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Non cadré</a:t>
                      </a:r>
                      <a:r>
                        <a:rPr lang="fr-FR" sz="1600" baseline="0" dirty="0" smtClean="0"/>
                        <a:t> </a:t>
                      </a:r>
                    </a:p>
                    <a:p>
                      <a:r>
                        <a:rPr lang="fr-FR" sz="1600" baseline="0" dirty="0" smtClean="0"/>
                        <a:t>(projet ANCESU)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Dédiée</a:t>
                      </a:r>
                      <a:r>
                        <a:rPr lang="fr-FR" sz="1600" baseline="0" dirty="0" smtClean="0"/>
                        <a:t> CESU (protocole coopération</a:t>
                      </a:r>
                      <a:r>
                        <a:rPr lang="fr-FR" sz="1600" baseline="30000" dirty="0" smtClean="0"/>
                        <a:t>2</a:t>
                      </a:r>
                      <a:r>
                        <a:rPr lang="fr-FR" sz="1600" baseline="0" dirty="0" smtClean="0"/>
                        <a:t> ?)</a:t>
                      </a:r>
                    </a:p>
                    <a:p>
                      <a:r>
                        <a:rPr lang="fr-FR" sz="1600" baseline="0" dirty="0" smtClean="0"/>
                        <a:t>puis universitaire IPA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00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Implantation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Décidée par SDIS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En remplacement d’un SMUR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Effecteur supplémentaire au sein des moyens d’un SMUR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096515"/>
                  </a:ext>
                </a:extLst>
              </a:tr>
            </a:tbl>
          </a:graphicData>
        </a:graphic>
      </p:graphicFrame>
      <p:grpSp>
        <p:nvGrpSpPr>
          <p:cNvPr id="5" name="Groupe 4"/>
          <p:cNvGrpSpPr/>
          <p:nvPr/>
        </p:nvGrpSpPr>
        <p:grpSpPr>
          <a:xfrm>
            <a:off x="9401175" y="1501775"/>
            <a:ext cx="2790825" cy="4687570"/>
            <a:chOff x="5019261" y="1065003"/>
            <a:chExt cx="3004723" cy="4352167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66127" t="45818" r="-226" b="19362"/>
            <a:stretch/>
          </p:blipFill>
          <p:spPr>
            <a:xfrm>
              <a:off x="5019261" y="1065003"/>
              <a:ext cx="3004723" cy="2170942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50787"/>
            <a:stretch/>
          </p:blipFill>
          <p:spPr>
            <a:xfrm>
              <a:off x="5019261" y="3235945"/>
              <a:ext cx="3004723" cy="2181225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4191000" y="6261417"/>
            <a:ext cx="416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</a:t>
            </a:r>
            <a:r>
              <a:rPr lang="fr-FR" sz="1200" dirty="0" smtClean="0"/>
              <a:t> Selon recommandations mission flash et arrêté 11 juillet 2022</a:t>
            </a:r>
          </a:p>
          <a:p>
            <a:r>
              <a:rPr lang="fr-FR" sz="1200" dirty="0" smtClean="0"/>
              <a:t>2 Art L4011-1 à L4011-2 CSP</a:t>
            </a:r>
            <a:endParaRPr lang="fr-FR" sz="1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6587" y="182155"/>
            <a:ext cx="843775" cy="8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Historique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6496878" cy="435133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Mis en place il y a 20 ans sur Antenne St Louis (</a:t>
            </a:r>
            <a:r>
              <a:rPr lang="fr-FR" sz="2400" dirty="0"/>
              <a:t>par Dr </a:t>
            </a:r>
            <a:r>
              <a:rPr lang="fr-FR" sz="2400" dirty="0" err="1"/>
              <a:t>Stierlé</a:t>
            </a:r>
            <a:r>
              <a:rPr lang="fr-FR" sz="2400" dirty="0"/>
              <a:t> 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Dispositif étendu et encadré en 2019 lors de la crise de la SU de Mulhouse</a:t>
            </a:r>
          </a:p>
          <a:p>
            <a:r>
              <a:rPr lang="fr-FR" sz="2400" dirty="0" smtClean="0"/>
              <a:t>Processus de formation formalisé en 2 niveaux (IDE SMUR – IDE </a:t>
            </a:r>
            <a:r>
              <a:rPr lang="fr-FR" sz="2400" dirty="0" err="1" smtClean="0"/>
              <a:t>Protocolisée</a:t>
            </a:r>
            <a:r>
              <a:rPr lang="fr-FR" sz="2400" dirty="0" smtClean="0"/>
              <a:t>) réalisé par CESU</a:t>
            </a:r>
          </a:p>
          <a:p>
            <a:r>
              <a:rPr lang="fr-FR" sz="2400" dirty="0" smtClean="0"/>
              <a:t>Critères d’engagement en régulation</a:t>
            </a:r>
          </a:p>
          <a:p>
            <a:r>
              <a:rPr lang="fr-FR" sz="2400" dirty="0" smtClean="0"/>
              <a:t>Evaluation (fiches </a:t>
            </a:r>
            <a:r>
              <a:rPr lang="fr-FR" sz="2400" dirty="0" err="1" smtClean="0"/>
              <a:t>SMUR-t@b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Recyclage annuel - Simulation</a:t>
            </a:r>
          </a:p>
          <a:p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404" y="365125"/>
            <a:ext cx="4191136" cy="5976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99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avec flèche 31"/>
          <p:cNvCxnSpPr/>
          <p:nvPr/>
        </p:nvCxnSpPr>
        <p:spPr>
          <a:xfrm>
            <a:off x="6314661" y="4965565"/>
            <a:ext cx="0" cy="1133476"/>
          </a:xfrm>
          <a:prstGeom prst="straightConnector1">
            <a:avLst/>
          </a:prstGeom>
          <a:ln w="28575"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6470180" y="4972643"/>
            <a:ext cx="0" cy="1133476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9003830" y="5043487"/>
            <a:ext cx="0" cy="1133476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3031655" y="5043487"/>
            <a:ext cx="0" cy="1133476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dirty="0" smtClean="0">
                <a:latin typeface="+mn-lt"/>
              </a:rPr>
              <a:t>UMH-P et Régulation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66707"/>
            <a:ext cx="5857671" cy="435133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MRU choisi entre UMH-M et UMH-P selon critère</a:t>
            </a:r>
          </a:p>
          <a:p>
            <a:r>
              <a:rPr lang="fr-FR" sz="2400" dirty="0" smtClean="0"/>
              <a:t>Engagement exclusivement par MRU</a:t>
            </a:r>
          </a:p>
          <a:p>
            <a:r>
              <a:rPr lang="fr-FR" sz="2400" dirty="0" smtClean="0"/>
              <a:t>MRU effectue suivi intervention, établi hypothèse diagnostique, prescrit traitement, décide de l’orientation</a:t>
            </a:r>
          </a:p>
          <a:p>
            <a:r>
              <a:rPr lang="fr-FR" sz="2400" dirty="0" smtClean="0"/>
              <a:t>MRU engage renfort si nécessaire</a:t>
            </a:r>
          </a:p>
          <a:p>
            <a:pPr marL="0" indent="0">
              <a:buNone/>
            </a:pP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4" y="5837583"/>
            <a:ext cx="1264792" cy="748955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2196548" y="6289917"/>
            <a:ext cx="1431235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599044" y="6289607"/>
            <a:ext cx="1431235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8282608" y="6289607"/>
            <a:ext cx="1431235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t="25875" r="52250" b="27250"/>
          <a:stretch/>
        </p:blipFill>
        <p:spPr>
          <a:xfrm>
            <a:off x="7284348" y="5908170"/>
            <a:ext cx="619125" cy="60778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1" y="4524375"/>
            <a:ext cx="440854" cy="51911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669" y="4524375"/>
            <a:ext cx="440854" cy="51911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995" y="4524375"/>
            <a:ext cx="440854" cy="51911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3166" y="5808611"/>
            <a:ext cx="961991" cy="961991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728601" y="4599265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MRU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6028701" y="4596233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MRU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8701720" y="4596233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MRU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2522915" y="5312716"/>
            <a:ext cx="10174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Engagement</a:t>
            </a:r>
          </a:p>
          <a:p>
            <a:r>
              <a:rPr lang="fr-FR" sz="1200" b="1" dirty="0" smtClean="0"/>
              <a:t> sur critères</a:t>
            </a:r>
            <a:endParaRPr lang="fr-FR" sz="12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788619" y="5302148"/>
            <a:ext cx="152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Bilan IDE / </a:t>
            </a:r>
            <a:r>
              <a:rPr lang="fr-FR" sz="1200" b="1" dirty="0" err="1"/>
              <a:t>D</a:t>
            </a:r>
            <a:r>
              <a:rPr lang="fr-FR" sz="1200" b="1" dirty="0" err="1" smtClean="0"/>
              <a:t>iag</a:t>
            </a:r>
            <a:r>
              <a:rPr lang="fr-FR" sz="1200" b="1" dirty="0" smtClean="0"/>
              <a:t> MRU + prescriptions</a:t>
            </a:r>
            <a:endParaRPr lang="fr-FR" sz="12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8476421" y="5308549"/>
            <a:ext cx="17820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Eléments de surveillance</a:t>
            </a:r>
          </a:p>
          <a:p>
            <a:r>
              <a:rPr lang="fr-FR" sz="1200" b="1" dirty="0" smtClean="0"/>
              <a:t>Orientation</a:t>
            </a:r>
            <a:endParaRPr lang="fr-FR" sz="12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7363262" y="646507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IDE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284348" y="1586367"/>
            <a:ext cx="4507704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CIRCONSTANCES D’ENGAGEMENT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Sur critère engagement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Pour évaluation de la situation clinique (en absence de critère de gravité)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Sur urgence vitale identifiée, dans l’attente d’un moyen médicalisé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290" y="5965756"/>
            <a:ext cx="16287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Critères d’engagement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8033" y="1690688"/>
            <a:ext cx="3439956" cy="2380615"/>
          </a:xfrm>
          <a:solidFill>
            <a:schemeClr val="accent1">
              <a:lumMod val="40000"/>
              <a:lumOff val="60000"/>
            </a:schemeClr>
          </a:solidFill>
        </p:spPr>
        <p:txBody>
          <a:bodyPr tIns="180000">
            <a:normAutofit fontScale="77500" lnSpcReduction="20000"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Convulsion Adulte / Enfant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Dyspnée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Hémorragie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Réaction allergique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Douleur thoracique non traumatique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24787"/>
          <a:stretch/>
        </p:blipFill>
        <p:spPr>
          <a:xfrm>
            <a:off x="2238033" y="4483962"/>
            <a:ext cx="7300097" cy="1495425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7589" y="1690688"/>
            <a:ext cx="3250541" cy="23806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180000" rIns="91440" bIns="45720" rtlCol="0">
            <a:normAutofit fontScale="77500" lnSpcReduction="200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Intoxication par fumées</a:t>
            </a:r>
          </a:p>
          <a:p>
            <a:r>
              <a:rPr lang="fr-FR" dirty="0"/>
              <a:t>Douleur</a:t>
            </a:r>
          </a:p>
          <a:p>
            <a:r>
              <a:rPr lang="fr-FR" dirty="0"/>
              <a:t>Brûlure</a:t>
            </a:r>
          </a:p>
          <a:p>
            <a:r>
              <a:rPr lang="fr-FR" dirty="0"/>
              <a:t>Hypoglycémie</a:t>
            </a:r>
          </a:p>
          <a:p>
            <a:r>
              <a:rPr lang="fr-FR" dirty="0"/>
              <a:t>Arrêt cardiaque Adulte / Enfant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81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b="1" dirty="0" smtClean="0">
                <a:latin typeface="+mn-lt"/>
              </a:rPr>
              <a:t>Expérience du SMUR de MULHOUSE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3419"/>
            <a:ext cx="8326821" cy="4351338"/>
          </a:xfrm>
        </p:spPr>
        <p:txBody>
          <a:bodyPr>
            <a:noAutofit/>
          </a:bodyPr>
          <a:lstStyle/>
          <a:p>
            <a:r>
              <a:rPr lang="fr-FR" sz="2400" dirty="0" smtClean="0"/>
              <a:t>Equipe de </a:t>
            </a:r>
            <a:r>
              <a:rPr lang="fr-FR" sz="2400" dirty="0" smtClean="0"/>
              <a:t>70 </a:t>
            </a:r>
            <a:r>
              <a:rPr lang="fr-FR" sz="2400" dirty="0" smtClean="0"/>
              <a:t>IDE, dont </a:t>
            </a:r>
            <a:r>
              <a:rPr lang="fr-FR" sz="2400" dirty="0" smtClean="0"/>
              <a:t>42 </a:t>
            </a:r>
            <a:r>
              <a:rPr lang="fr-FR" sz="2400" dirty="0" smtClean="0"/>
              <a:t>validées SMUR et </a:t>
            </a:r>
            <a:r>
              <a:rPr lang="fr-FR" sz="2400" dirty="0" smtClean="0"/>
              <a:t>24 </a:t>
            </a:r>
            <a:r>
              <a:rPr lang="fr-FR" sz="2400" dirty="0" err="1" smtClean="0"/>
              <a:t>protocolisées</a:t>
            </a:r>
            <a:endParaRPr lang="fr-FR" sz="2400" dirty="0" smtClean="0"/>
          </a:p>
          <a:p>
            <a:r>
              <a:rPr lang="fr-FR" sz="2400" dirty="0" smtClean="0"/>
              <a:t>Formation : </a:t>
            </a:r>
          </a:p>
          <a:p>
            <a:pPr lvl="1"/>
            <a:r>
              <a:rPr lang="fr-FR" sz="2000" dirty="0" smtClean="0"/>
              <a:t>2 jours CESU pour valider la compétence SMUR</a:t>
            </a:r>
          </a:p>
          <a:p>
            <a:pPr lvl="1"/>
            <a:r>
              <a:rPr lang="fr-FR" sz="2000" dirty="0" smtClean="0"/>
              <a:t>2 ans ancienneté IDE SMUR</a:t>
            </a:r>
          </a:p>
          <a:p>
            <a:pPr lvl="1"/>
            <a:r>
              <a:rPr lang="fr-FR" sz="2000" dirty="0" smtClean="0"/>
              <a:t>1 journée de simulation en situation pour validation des PISU</a:t>
            </a:r>
          </a:p>
          <a:p>
            <a:pPr lvl="1"/>
            <a:r>
              <a:rPr lang="fr-FR" sz="2000" dirty="0" smtClean="0"/>
              <a:t>2 gestes techniques spécifiques : DIO, </a:t>
            </a:r>
            <a:r>
              <a:rPr lang="fr-FR" sz="2000" dirty="0" err="1" smtClean="0"/>
              <a:t>Fastrach</a:t>
            </a:r>
            <a:endParaRPr lang="fr-FR" sz="2000" dirty="0" smtClean="0"/>
          </a:p>
          <a:p>
            <a:r>
              <a:rPr lang="fr-FR" sz="2400" dirty="0" smtClean="0"/>
              <a:t>2 sites concernés : SMUR Mulhouse + Antenne SMUR St Louis</a:t>
            </a:r>
          </a:p>
          <a:p>
            <a:pPr lvl="4"/>
            <a:endParaRPr lang="fr-FR" sz="1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967365" y="4531207"/>
            <a:ext cx="19030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87120" y="5327243"/>
            <a:ext cx="3887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accent5">
                    <a:lumMod val="75000"/>
                  </a:schemeClr>
                </a:solidFill>
              </a:rPr>
              <a:t>1625 </a:t>
            </a:r>
            <a:r>
              <a:rPr lang="fr-FR" sz="3600" b="1" dirty="0">
                <a:solidFill>
                  <a:schemeClr val="accent5">
                    <a:lumMod val="75000"/>
                  </a:schemeClr>
                </a:solidFill>
              </a:rPr>
              <a:t>interventions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409157" y="4501873"/>
            <a:ext cx="6232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893763" algn="l"/>
              </a:tabLst>
            </a:pP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UMH-P :	1331 Primaires (82%)</a:t>
            </a:r>
          </a:p>
          <a:p>
            <a:pPr>
              <a:lnSpc>
                <a:spcPct val="150000"/>
              </a:lnSpc>
            </a:pP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TIIH : 	292 Secondaires (18%)</a:t>
            </a:r>
            <a:endParaRPr lang="fr-F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5069249" y="4771697"/>
            <a:ext cx="0" cy="1030013"/>
          </a:xfrm>
          <a:prstGeom prst="line">
            <a:avLst/>
          </a:prstGeom>
          <a:ln w="762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65200" y="4531207"/>
            <a:ext cx="10388600" cy="1540326"/>
          </a:xfrm>
          <a:prstGeom prst="rect">
            <a:avLst/>
          </a:prstGeom>
          <a:noFill/>
          <a:ln w="571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9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/>
          <p:cNvCxnSpPr>
            <a:endCxn id="10" idx="0"/>
          </p:cNvCxnSpPr>
          <p:nvPr/>
        </p:nvCxnSpPr>
        <p:spPr>
          <a:xfrm flipH="1">
            <a:off x="5812222" y="1757855"/>
            <a:ext cx="1" cy="40858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9390994" y="2203231"/>
            <a:ext cx="0" cy="17210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à coins arrondis 3"/>
          <p:cNvSpPr/>
          <p:nvPr/>
        </p:nvSpPr>
        <p:spPr>
          <a:xfrm>
            <a:off x="4409091" y="451945"/>
            <a:ext cx="2806262" cy="830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1331 PRIMAIRES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019504" y="2233449"/>
            <a:ext cx="2806262" cy="830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1230 PEC IDE</a:t>
            </a:r>
          </a:p>
          <a:p>
            <a:pPr algn="ctr"/>
            <a:r>
              <a:rPr lang="fr-FR" dirty="0" smtClean="0"/>
              <a:t>(92,2%)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4409091" y="2233449"/>
            <a:ext cx="2806262" cy="830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69 RENFORT MEDICALISES</a:t>
            </a:r>
          </a:p>
          <a:p>
            <a:pPr algn="ctr"/>
            <a:r>
              <a:rPr lang="fr-FR" dirty="0" smtClean="0"/>
              <a:t>(5%)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987863" y="2233449"/>
            <a:ext cx="2806262" cy="830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32 DECEDES</a:t>
            </a:r>
          </a:p>
          <a:p>
            <a:pPr algn="ctr"/>
            <a:r>
              <a:rPr lang="fr-FR" dirty="0" smtClean="0"/>
              <a:t>(2,8%)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409091" y="3304189"/>
            <a:ext cx="2806262" cy="2331983"/>
          </a:xfrm>
          <a:prstGeom prst="roundRect">
            <a:avLst>
              <a:gd name="adj" fmla="val 7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27 ACR (40% réanimés)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11 </a:t>
            </a:r>
            <a:r>
              <a:rPr lang="fr-FR" sz="1600" dirty="0" err="1" smtClean="0"/>
              <a:t>Insuff</a:t>
            </a:r>
            <a:r>
              <a:rPr lang="fr-FR" sz="1600" dirty="0" smtClean="0"/>
              <a:t> </a:t>
            </a:r>
            <a:r>
              <a:rPr lang="fr-FR" sz="1600" dirty="0" err="1" smtClean="0"/>
              <a:t>respi</a:t>
            </a:r>
            <a:r>
              <a:rPr lang="fr-FR" sz="1600" dirty="0" smtClean="0"/>
              <a:t> aigue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7 SCA / Tr Rythme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7 Trauma grave / multiples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2 accouchements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4 Coma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2 IMV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2 Etat de choc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9 Autres (</a:t>
            </a:r>
            <a:r>
              <a:rPr lang="fr-FR" sz="1600" dirty="0" err="1" smtClean="0"/>
              <a:t>diag</a:t>
            </a:r>
            <a:r>
              <a:rPr lang="fr-FR" sz="1600" dirty="0" smtClean="0"/>
              <a:t> isolés)</a:t>
            </a:r>
            <a:endParaRPr lang="fr-FR" sz="16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7987863" y="3578773"/>
            <a:ext cx="2806262" cy="764627"/>
          </a:xfrm>
          <a:prstGeom prst="roundRect">
            <a:avLst>
              <a:gd name="adj" fmla="val 7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18 Décédés sans réa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14 Réanimés et DCD</a:t>
            </a:r>
            <a:endParaRPr lang="fr-FR" sz="16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409091" y="5843752"/>
            <a:ext cx="2806262" cy="861848"/>
          </a:xfrm>
          <a:prstGeom prst="roundRect">
            <a:avLst>
              <a:gd name="adj" fmla="val 178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52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ransports médicalisés</a:t>
            </a:r>
          </a:p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6 </a:t>
            </a:r>
            <a:r>
              <a:rPr lang="fr-FR" dirty="0" err="1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aramédicalisés</a:t>
            </a:r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11 DCD 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necteur en angle 11"/>
          <p:cNvCxnSpPr>
            <a:stCxn id="4" idx="2"/>
            <a:endCxn id="7" idx="0"/>
          </p:cNvCxnSpPr>
          <p:nvPr/>
        </p:nvCxnSpPr>
        <p:spPr>
          <a:xfrm rot="16200000" flipH="1">
            <a:off x="7126015" y="-31531"/>
            <a:ext cx="951187" cy="3578772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ngle 14"/>
          <p:cNvCxnSpPr>
            <a:stCxn id="5" idx="0"/>
          </p:cNvCxnSpPr>
          <p:nvPr/>
        </p:nvCxnSpPr>
        <p:spPr>
          <a:xfrm rot="5400000" flipH="1" flipV="1">
            <a:off x="3879632" y="300860"/>
            <a:ext cx="475593" cy="3389586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787763"/>
              </p:ext>
            </p:extLst>
          </p:nvPr>
        </p:nvGraphicFramePr>
        <p:xfrm>
          <a:off x="5555403" y="1671144"/>
          <a:ext cx="5128260" cy="356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83324" y="1135117"/>
            <a:ext cx="406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MOTIFS</a:t>
            </a: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963643"/>
              </p:ext>
            </p:extLst>
          </p:nvPr>
        </p:nvGraphicFramePr>
        <p:xfrm>
          <a:off x="388883" y="1671144"/>
          <a:ext cx="4782208" cy="3405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904383" y="1209479"/>
            <a:ext cx="406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DIAGNOSTICS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634906" y="2358168"/>
            <a:ext cx="1513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cap="all" dirty="0" smtClean="0"/>
              <a:t>9 médicalisés</a:t>
            </a:r>
            <a:endParaRPr lang="fr-FR" sz="900" cap="all" dirty="0"/>
          </a:p>
        </p:txBody>
      </p:sp>
      <p:sp>
        <p:nvSpPr>
          <p:cNvPr id="9" name="ZoneTexte 8"/>
          <p:cNvSpPr txBox="1"/>
          <p:nvPr/>
        </p:nvSpPr>
        <p:spPr>
          <a:xfrm>
            <a:off x="10634906" y="3396409"/>
            <a:ext cx="151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cap="all" dirty="0" smtClean="0"/>
              <a:t>27 Convulsions HYPERTHERMIQUES </a:t>
            </a:r>
            <a:endParaRPr lang="fr-FR" sz="900" cap="all" dirty="0"/>
          </a:p>
        </p:txBody>
      </p:sp>
      <p:sp>
        <p:nvSpPr>
          <p:cNvPr id="11" name="Parenthèse ouvrante 10"/>
          <p:cNvSpPr/>
          <p:nvPr/>
        </p:nvSpPr>
        <p:spPr>
          <a:xfrm>
            <a:off x="10635720" y="1752765"/>
            <a:ext cx="45719" cy="424185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0634906" y="1730576"/>
            <a:ext cx="15134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cap="all" dirty="0" smtClean="0"/>
              <a:t>5 médicalisés</a:t>
            </a:r>
          </a:p>
          <a:p>
            <a:r>
              <a:rPr lang="fr-FR" sz="900" cap="all" dirty="0" smtClean="0"/>
              <a:t>23 non ST+</a:t>
            </a:r>
          </a:p>
          <a:p>
            <a:r>
              <a:rPr lang="fr-FR" sz="900" cap="all" dirty="0" smtClean="0"/>
              <a:t>29 ST+</a:t>
            </a:r>
            <a:endParaRPr lang="fr-FR" sz="900" cap="all" dirty="0"/>
          </a:p>
        </p:txBody>
      </p:sp>
      <p:sp>
        <p:nvSpPr>
          <p:cNvPr id="14" name="ZoneTexte 13"/>
          <p:cNvSpPr txBox="1"/>
          <p:nvPr/>
        </p:nvSpPr>
        <p:spPr>
          <a:xfrm>
            <a:off x="10634906" y="3765741"/>
            <a:ext cx="1513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cap="all" dirty="0"/>
              <a:t>5</a:t>
            </a:r>
            <a:r>
              <a:rPr lang="fr-FR" sz="900" cap="all" dirty="0" smtClean="0"/>
              <a:t> médicalisés</a:t>
            </a:r>
            <a:endParaRPr lang="fr-FR" sz="900" cap="all" dirty="0"/>
          </a:p>
        </p:txBody>
      </p:sp>
    </p:spTree>
    <p:extLst>
      <p:ext uri="{BB962C8B-B14F-4D97-AF65-F5344CB8AC3E}">
        <p14:creationId xmlns:p14="http://schemas.microsoft.com/office/powerpoint/2010/main" val="11384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Focale douleurs Thoraciques - SCA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123267" y="1354667"/>
            <a:ext cx="2201333" cy="550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365 Patients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507067" y="2599267"/>
            <a:ext cx="2201333" cy="550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23 NON ST+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123267" y="2599267"/>
            <a:ext cx="2201333" cy="550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29 ST+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739467" y="2599266"/>
            <a:ext cx="2201333" cy="550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313 Autres DT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086595" y="3520700"/>
            <a:ext cx="220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-"/>
            </a:pPr>
            <a:r>
              <a:rPr lang="fr-FR" dirty="0" smtClean="0"/>
              <a:t>11% USC Cardio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fr-FR" dirty="0" smtClean="0"/>
              <a:t>89% SAU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854195" y="3520699"/>
            <a:ext cx="220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-"/>
            </a:pPr>
            <a:r>
              <a:rPr lang="fr-FR" dirty="0" smtClean="0"/>
              <a:t>29% USC Cardio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fr-FR" dirty="0" smtClean="0"/>
              <a:t>71% SAU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470394" y="3520698"/>
            <a:ext cx="220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-"/>
            </a:pPr>
            <a:r>
              <a:rPr lang="fr-FR" dirty="0" smtClean="0"/>
              <a:t>96% USC / Coro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fr-FR" dirty="0" smtClean="0"/>
              <a:t>4% SAU</a:t>
            </a:r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1938867" y="3352800"/>
            <a:ext cx="1" cy="6519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4559298" y="3352800"/>
            <a:ext cx="1" cy="6519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7175497" y="3352800"/>
            <a:ext cx="1" cy="6519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>
            <a:stCxn id="5" idx="2"/>
            <a:endCxn id="6" idx="0"/>
          </p:cNvCxnSpPr>
          <p:nvPr/>
        </p:nvCxnSpPr>
        <p:spPr>
          <a:xfrm rot="5400000">
            <a:off x="3568701" y="944033"/>
            <a:ext cx="694267" cy="2616200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/>
          <p:cNvCxnSpPr>
            <a:stCxn id="8" idx="0"/>
          </p:cNvCxnSpPr>
          <p:nvPr/>
        </p:nvCxnSpPr>
        <p:spPr>
          <a:xfrm rot="16200000" flipV="1">
            <a:off x="6358466" y="1117598"/>
            <a:ext cx="347134" cy="2616202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endCxn id="7" idx="0"/>
          </p:cNvCxnSpPr>
          <p:nvPr/>
        </p:nvCxnSpPr>
        <p:spPr>
          <a:xfrm>
            <a:off x="5223932" y="2252131"/>
            <a:ext cx="2" cy="3471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854195" y="4207933"/>
            <a:ext cx="1654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1 patient médicalisé</a:t>
            </a:r>
            <a:endParaRPr lang="fr-FR" sz="1400" i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4441380" y="4207933"/>
            <a:ext cx="179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4 patients médicalisés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461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6718</TotalTime>
  <Words>677</Words>
  <Application>Microsoft Office PowerPoint</Application>
  <PresentationFormat>Grand écran</PresentationFormat>
  <Paragraphs>143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La réponse graduée en médecine d’urgence préhospitalière  Expérience du SMUR de MULHOUSE</vt:lpstr>
      <vt:lpstr>ISP - EPMU -  UMH-P, de qui parle t on ?</vt:lpstr>
      <vt:lpstr>Historique</vt:lpstr>
      <vt:lpstr>UMH-P et Régulation</vt:lpstr>
      <vt:lpstr>Critères d’engagement</vt:lpstr>
      <vt:lpstr>Expérience du SMUR de MULHOUSE</vt:lpstr>
      <vt:lpstr>Présentation PowerPoint</vt:lpstr>
      <vt:lpstr>Présentation PowerPoint</vt:lpstr>
      <vt:lpstr>Focale douleurs Thoraciques - SCA</vt:lpstr>
      <vt:lpstr>Quels enjeux ? Quels avantages ?</vt:lpstr>
      <vt:lpstr>Présentation PowerPoint</vt:lpstr>
    </vt:vector>
  </TitlesOfParts>
  <Company>GHRMSA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réponse graduée en médecine d’urgence préhospitalière</dc:title>
  <dc:creator>NOIZET Marc</dc:creator>
  <cp:lastModifiedBy>NOIZET Marc</cp:lastModifiedBy>
  <cp:revision>58</cp:revision>
  <dcterms:created xsi:type="dcterms:W3CDTF">2022-09-15T23:50:49Z</dcterms:created>
  <dcterms:modified xsi:type="dcterms:W3CDTF">2023-03-13T11:10:32Z</dcterms:modified>
</cp:coreProperties>
</file>