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3" r:id="rId4"/>
    <p:sldId id="264" r:id="rId5"/>
    <p:sldId id="265" r:id="rId6"/>
    <p:sldId id="266" r:id="rId7"/>
    <p:sldId id="267" r:id="rId8"/>
    <p:sldId id="269" r:id="rId9"/>
    <p:sldId id="270" r:id="rId10"/>
    <p:sldId id="271" r:id="rId11"/>
    <p:sldId id="272" r:id="rId12"/>
    <p:sldId id="261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F7B2878-F285-41F4-8395-61379D238616}">
          <p14:sldIdLst>
            <p14:sldId id="256"/>
            <p14:sldId id="273"/>
            <p14:sldId id="263"/>
            <p14:sldId id="264"/>
            <p14:sldId id="265"/>
            <p14:sldId id="266"/>
            <p14:sldId id="267"/>
            <p14:sldId id="269"/>
            <p14:sldId id="270"/>
            <p14:sldId id="271"/>
            <p14:sldId id="272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9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Feuil7!$B$10</c:f>
              <c:strCache>
                <c:ptCount val="1"/>
                <c:pt idx="0">
                  <c:v>Alsace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Feuil7!$A$11:$A$15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Feuil7!$B$11:$B$15</c:f>
              <c:numCache>
                <c:formatCode>General</c:formatCode>
                <c:ptCount val="5"/>
                <c:pt idx="0">
                  <c:v>526204</c:v>
                </c:pt>
                <c:pt idx="1">
                  <c:v>514842</c:v>
                </c:pt>
                <c:pt idx="2">
                  <c:v>418692</c:v>
                </c:pt>
                <c:pt idx="3">
                  <c:v>483211</c:v>
                </c:pt>
                <c:pt idx="4">
                  <c:v>528088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9B-4EFA-A5C5-FDD16868DD31}"/>
            </c:ext>
          </c:extLst>
        </c:ser>
        <c:ser>
          <c:idx val="1"/>
          <c:order val="1"/>
          <c:tx>
            <c:strRef>
              <c:f>Feuil7!$C$10</c:f>
              <c:strCache>
                <c:ptCount val="1"/>
                <c:pt idx="0">
                  <c:v>Champagne-Ardenne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Feuil7!$A$11:$A$15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Feuil7!$C$11:$C$15</c:f>
              <c:numCache>
                <c:formatCode>General</c:formatCode>
                <c:ptCount val="5"/>
                <c:pt idx="0">
                  <c:v>418572</c:v>
                </c:pt>
                <c:pt idx="1">
                  <c:v>418623</c:v>
                </c:pt>
                <c:pt idx="2">
                  <c:v>339601</c:v>
                </c:pt>
                <c:pt idx="3">
                  <c:v>375234</c:v>
                </c:pt>
                <c:pt idx="4">
                  <c:v>402402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9B-4EFA-A5C5-FDD16868DD31}"/>
            </c:ext>
          </c:extLst>
        </c:ser>
        <c:ser>
          <c:idx val="2"/>
          <c:order val="2"/>
          <c:tx>
            <c:strRef>
              <c:f>Feuil7!$D$10</c:f>
              <c:strCache>
                <c:ptCount val="1"/>
                <c:pt idx="0">
                  <c:v>Lorraine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Feuil7!$A$11:$A$15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Feuil7!$D$11:$D$15</c:f>
              <c:numCache>
                <c:formatCode>General</c:formatCode>
                <c:ptCount val="5"/>
                <c:pt idx="0">
                  <c:v>655180</c:v>
                </c:pt>
                <c:pt idx="1">
                  <c:v>639942</c:v>
                </c:pt>
                <c:pt idx="2">
                  <c:v>522001</c:v>
                </c:pt>
                <c:pt idx="3">
                  <c:v>574647</c:v>
                </c:pt>
                <c:pt idx="4">
                  <c:v>615440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A9B-4EFA-A5C5-FDD16868DD31}"/>
            </c:ext>
          </c:extLst>
        </c:ser>
        <c:ser>
          <c:idx val="3"/>
          <c:order val="3"/>
          <c:tx>
            <c:strRef>
              <c:f>Feuil7!$E$10</c:f>
              <c:strCache>
                <c:ptCount val="1"/>
                <c:pt idx="0">
                  <c:v>Grand Est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Feuil7!$A$11:$A$15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Feuil7!$E$11:$E$15</c:f>
              <c:numCache>
                <c:formatCode>General</c:formatCode>
                <c:ptCount val="5"/>
                <c:pt idx="0">
                  <c:v>1599956</c:v>
                </c:pt>
                <c:pt idx="1">
                  <c:v>1573407</c:v>
                </c:pt>
                <c:pt idx="2">
                  <c:v>1280294</c:v>
                </c:pt>
                <c:pt idx="3">
                  <c:v>1433092</c:v>
                </c:pt>
                <c:pt idx="4">
                  <c:v>1545930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A9B-4EFA-A5C5-FDD16868D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7938184"/>
        <c:axId val="647614416"/>
      </c:lineChart>
      <c:catAx>
        <c:axId val="647938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47614416"/>
        <c:crosses val="autoZero"/>
        <c:auto val="1"/>
        <c:lblAlgn val="ctr"/>
        <c:lblOffset val="100"/>
        <c:noMultiLvlLbl val="0"/>
      </c:catAx>
      <c:valAx>
        <c:axId val="647614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47938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0021325459317585"/>
          <c:y val="0.12737658305191202"/>
          <c:w val="0.60512926509186349"/>
          <c:h val="0.72164474375771592"/>
        </c:manualLayout>
      </c:layout>
      <c:radarChart>
        <c:radarStyle val="marker"/>
        <c:varyColors val="0"/>
        <c:ser>
          <c:idx val="0"/>
          <c:order val="0"/>
          <c:tx>
            <c:strRef>
              <c:f>Feuil7!$B$95</c:f>
              <c:strCache>
                <c:ptCount val="1"/>
                <c:pt idx="0">
                  <c:v>Alsace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Feuil7!$A$96:$A$109</c:f>
              <c:strCache>
                <c:ptCount val="14"/>
                <c:pt idx="0">
                  <c:v>CP</c:v>
                </c:pt>
                <c:pt idx="1">
                  <c:v>Naissance</c:v>
                </c:pt>
                <c:pt idx="2">
                  <c:v>Sexe</c:v>
                </c:pt>
                <c:pt idx="3">
                  <c:v>Mode entrée</c:v>
                </c:pt>
                <c:pt idx="4">
                  <c:v>Provenance</c:v>
                </c:pt>
                <c:pt idx="5">
                  <c:v>Transport</c:v>
                </c:pt>
                <c:pt idx="6">
                  <c:v>Transport PEC</c:v>
                </c:pt>
                <c:pt idx="7">
                  <c:v>Motif</c:v>
                </c:pt>
                <c:pt idx="8">
                  <c:v>Gravité</c:v>
                </c:pt>
                <c:pt idx="9">
                  <c:v>DP</c:v>
                </c:pt>
                <c:pt idx="10">
                  <c:v>Sortie</c:v>
                </c:pt>
                <c:pt idx="11">
                  <c:v>Mode sortie</c:v>
                </c:pt>
                <c:pt idx="12">
                  <c:v>Destination</c:v>
                </c:pt>
                <c:pt idx="13">
                  <c:v>Orientation</c:v>
                </c:pt>
              </c:strCache>
            </c:strRef>
          </c:cat>
          <c:val>
            <c:numRef>
              <c:f>Feuil7!$B$96:$B$109</c:f>
              <c:numCache>
                <c:formatCode>#\ ##0%</c:formatCode>
                <c:ptCount val="14"/>
                <c:pt idx="0">
                  <c:v>0.98640378118798377</c:v>
                </c:pt>
                <c:pt idx="1">
                  <c:v>0.99992236142461099</c:v>
                </c:pt>
                <c:pt idx="2">
                  <c:v>0.99971216918392392</c:v>
                </c:pt>
                <c:pt idx="3">
                  <c:v>0.97765145203072212</c:v>
                </c:pt>
                <c:pt idx="4">
                  <c:v>0.49399153171441118</c:v>
                </c:pt>
                <c:pt idx="5">
                  <c:v>0.88804138704155366</c:v>
                </c:pt>
                <c:pt idx="6">
                  <c:v>0.82170963930254048</c:v>
                </c:pt>
                <c:pt idx="7">
                  <c:v>0.43836065201254337</c:v>
                </c:pt>
                <c:pt idx="8">
                  <c:v>0.82182136310614895</c:v>
                </c:pt>
                <c:pt idx="9">
                  <c:v>0.76188059565829935</c:v>
                </c:pt>
                <c:pt idx="10">
                  <c:v>0.98768576449379653</c:v>
                </c:pt>
                <c:pt idx="11">
                  <c:v>0.98123040099377379</c:v>
                </c:pt>
                <c:pt idx="12">
                  <c:v>1.0001107825508959</c:v>
                </c:pt>
                <c:pt idx="13">
                  <c:v>0.86786032500318211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15-4790-ACB3-A331C1FAC48C}"/>
            </c:ext>
          </c:extLst>
        </c:ser>
        <c:ser>
          <c:idx val="1"/>
          <c:order val="1"/>
          <c:tx>
            <c:strRef>
              <c:f>Feuil7!$C$95</c:f>
              <c:strCache>
                <c:ptCount val="1"/>
                <c:pt idx="0">
                  <c:v>Champagne-Ardenne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Feuil7!$A$96:$A$109</c:f>
              <c:strCache>
                <c:ptCount val="14"/>
                <c:pt idx="0">
                  <c:v>CP</c:v>
                </c:pt>
                <c:pt idx="1">
                  <c:v>Naissance</c:v>
                </c:pt>
                <c:pt idx="2">
                  <c:v>Sexe</c:v>
                </c:pt>
                <c:pt idx="3">
                  <c:v>Mode entrée</c:v>
                </c:pt>
                <c:pt idx="4">
                  <c:v>Provenance</c:v>
                </c:pt>
                <c:pt idx="5">
                  <c:v>Transport</c:v>
                </c:pt>
                <c:pt idx="6">
                  <c:v>Transport PEC</c:v>
                </c:pt>
                <c:pt idx="7">
                  <c:v>Motif</c:v>
                </c:pt>
                <c:pt idx="8">
                  <c:v>Gravité</c:v>
                </c:pt>
                <c:pt idx="9">
                  <c:v>DP</c:v>
                </c:pt>
                <c:pt idx="10">
                  <c:v>Sortie</c:v>
                </c:pt>
                <c:pt idx="11">
                  <c:v>Mode sortie</c:v>
                </c:pt>
                <c:pt idx="12">
                  <c:v>Destination</c:v>
                </c:pt>
                <c:pt idx="13">
                  <c:v>Orientation</c:v>
                </c:pt>
              </c:strCache>
            </c:strRef>
          </c:cat>
          <c:val>
            <c:numRef>
              <c:f>Feuil7!$C$96:$C$109</c:f>
              <c:numCache>
                <c:formatCode>#\ ##0%</c:formatCode>
                <c:ptCount val="14"/>
                <c:pt idx="0">
                  <c:v>0.99387428491906105</c:v>
                </c:pt>
                <c:pt idx="1">
                  <c:v>0.99999005969155219</c:v>
                </c:pt>
                <c:pt idx="2">
                  <c:v>0.9999155073781939</c:v>
                </c:pt>
                <c:pt idx="3">
                  <c:v>0.99456513635618116</c:v>
                </c:pt>
                <c:pt idx="4">
                  <c:v>0.84687700359342155</c:v>
                </c:pt>
                <c:pt idx="5">
                  <c:v>0.97934652412264356</c:v>
                </c:pt>
                <c:pt idx="6">
                  <c:v>0.83513998439371573</c:v>
                </c:pt>
                <c:pt idx="7">
                  <c:v>0.42570364958424661</c:v>
                </c:pt>
                <c:pt idx="8">
                  <c:v>0.86612392582541842</c:v>
                </c:pt>
                <c:pt idx="9">
                  <c:v>0.91890944876019498</c:v>
                </c:pt>
                <c:pt idx="10">
                  <c:v>0.99513421901481602</c:v>
                </c:pt>
                <c:pt idx="11">
                  <c:v>0.98664768067753139</c:v>
                </c:pt>
                <c:pt idx="12">
                  <c:v>0.998774409673993</c:v>
                </c:pt>
                <c:pt idx="13">
                  <c:v>0.91023738872403559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15-4790-ACB3-A331C1FAC48C}"/>
            </c:ext>
          </c:extLst>
        </c:ser>
        <c:ser>
          <c:idx val="2"/>
          <c:order val="2"/>
          <c:tx>
            <c:strRef>
              <c:f>Feuil7!$D$95</c:f>
              <c:strCache>
                <c:ptCount val="1"/>
                <c:pt idx="0">
                  <c:v>Lorraine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Feuil7!$A$96:$A$109</c:f>
              <c:strCache>
                <c:ptCount val="14"/>
                <c:pt idx="0">
                  <c:v>CP</c:v>
                </c:pt>
                <c:pt idx="1">
                  <c:v>Naissance</c:v>
                </c:pt>
                <c:pt idx="2">
                  <c:v>Sexe</c:v>
                </c:pt>
                <c:pt idx="3">
                  <c:v>Mode entrée</c:v>
                </c:pt>
                <c:pt idx="4">
                  <c:v>Provenance</c:v>
                </c:pt>
                <c:pt idx="5">
                  <c:v>Transport</c:v>
                </c:pt>
                <c:pt idx="6">
                  <c:v>Transport PEC</c:v>
                </c:pt>
                <c:pt idx="7">
                  <c:v>Motif</c:v>
                </c:pt>
                <c:pt idx="8">
                  <c:v>Gravité</c:v>
                </c:pt>
                <c:pt idx="9">
                  <c:v>DP</c:v>
                </c:pt>
                <c:pt idx="10">
                  <c:v>Sortie</c:v>
                </c:pt>
                <c:pt idx="11">
                  <c:v>Mode sortie</c:v>
                </c:pt>
                <c:pt idx="12">
                  <c:v>Destination</c:v>
                </c:pt>
                <c:pt idx="13">
                  <c:v>Orientation</c:v>
                </c:pt>
              </c:strCache>
            </c:strRef>
          </c:cat>
          <c:val>
            <c:numRef>
              <c:f>Feuil7!$D$96:$D$109</c:f>
              <c:numCache>
                <c:formatCode>#\ ##0%</c:formatCode>
                <c:ptCount val="14"/>
                <c:pt idx="0">
                  <c:v>0.99846832098805449</c:v>
                </c:pt>
                <c:pt idx="1">
                  <c:v>0.99990112971457279</c:v>
                </c:pt>
                <c:pt idx="2">
                  <c:v>0.99993678785030071</c:v>
                </c:pt>
                <c:pt idx="3">
                  <c:v>0.98908212716987864</c:v>
                </c:pt>
                <c:pt idx="4">
                  <c:v>0.8865730910741203</c:v>
                </c:pt>
                <c:pt idx="5">
                  <c:v>0.96170640387701189</c:v>
                </c:pt>
                <c:pt idx="6">
                  <c:v>0.89546493346516043</c:v>
                </c:pt>
                <c:pt idx="7">
                  <c:v>0.1121286286205164</c:v>
                </c:pt>
                <c:pt idx="8">
                  <c:v>0.92336904549653953</c:v>
                </c:pt>
                <c:pt idx="9">
                  <c:v>0.92387798434283674</c:v>
                </c:pt>
                <c:pt idx="10">
                  <c:v>0.9948425369142746</c:v>
                </c:pt>
                <c:pt idx="11">
                  <c:v>0.9630630338590207</c:v>
                </c:pt>
                <c:pt idx="12">
                  <c:v>1.000184779028384</c:v>
                </c:pt>
                <c:pt idx="13">
                  <c:v>0.81457454774760574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15-4790-ACB3-A331C1FAC48C}"/>
            </c:ext>
          </c:extLst>
        </c:ser>
        <c:ser>
          <c:idx val="3"/>
          <c:order val="3"/>
          <c:tx>
            <c:strRef>
              <c:f>Feuil7!$E$95</c:f>
              <c:strCache>
                <c:ptCount val="1"/>
                <c:pt idx="0">
                  <c:v>Grand Est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Feuil7!$A$96:$A$109</c:f>
              <c:strCache>
                <c:ptCount val="14"/>
                <c:pt idx="0">
                  <c:v>CP</c:v>
                </c:pt>
                <c:pt idx="1">
                  <c:v>Naissance</c:v>
                </c:pt>
                <c:pt idx="2">
                  <c:v>Sexe</c:v>
                </c:pt>
                <c:pt idx="3">
                  <c:v>Mode entrée</c:v>
                </c:pt>
                <c:pt idx="4">
                  <c:v>Provenance</c:v>
                </c:pt>
                <c:pt idx="5">
                  <c:v>Transport</c:v>
                </c:pt>
                <c:pt idx="6">
                  <c:v>Transport PEC</c:v>
                </c:pt>
                <c:pt idx="7">
                  <c:v>Motif</c:v>
                </c:pt>
                <c:pt idx="8">
                  <c:v>Gravité</c:v>
                </c:pt>
                <c:pt idx="9">
                  <c:v>DP</c:v>
                </c:pt>
                <c:pt idx="10">
                  <c:v>Sortie</c:v>
                </c:pt>
                <c:pt idx="11">
                  <c:v>Mode sortie</c:v>
                </c:pt>
                <c:pt idx="12">
                  <c:v>Destination</c:v>
                </c:pt>
                <c:pt idx="13">
                  <c:v>Orientation</c:v>
                </c:pt>
              </c:strCache>
            </c:strRef>
          </c:cat>
          <c:val>
            <c:numRef>
              <c:f>Feuil7!$E$96:$E$109</c:f>
              <c:numCache>
                <c:formatCode>#\ ##0%</c:formatCode>
                <c:ptCount val="14"/>
                <c:pt idx="0">
                  <c:v>0.99315652747082317</c:v>
                </c:pt>
                <c:pt idx="1">
                  <c:v>0.99993150065268244</c:v>
                </c:pt>
                <c:pt idx="2">
                  <c:v>0.99985460044201468</c:v>
                </c:pt>
                <c:pt idx="3">
                  <c:v>0.98660708515890561</c:v>
                </c:pt>
                <c:pt idx="4">
                  <c:v>0.74227766792033401</c:v>
                </c:pt>
                <c:pt idx="5">
                  <c:v>0.94115453711242936</c:v>
                </c:pt>
                <c:pt idx="6">
                  <c:v>0.85460819665774879</c:v>
                </c:pt>
                <c:pt idx="7">
                  <c:v>0.30500109857443808</c:v>
                </c:pt>
                <c:pt idx="8">
                  <c:v>0.87382872578289583</c:v>
                </c:pt>
                <c:pt idx="9">
                  <c:v>0.86730254740025592</c:v>
                </c:pt>
                <c:pt idx="10">
                  <c:v>0.99247605753945178</c:v>
                </c:pt>
                <c:pt idx="11">
                  <c:v>0.97539580990784902</c:v>
                </c:pt>
                <c:pt idx="12">
                  <c:v>0.99982870954849101</c:v>
                </c:pt>
                <c:pt idx="13">
                  <c:v>0.85696292287884157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15-4790-ACB3-A331C1FAC4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3342832"/>
        <c:axId val="453345352"/>
      </c:radarChart>
      <c:catAx>
        <c:axId val="453342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3345352"/>
        <c:crosses val="autoZero"/>
        <c:auto val="1"/>
        <c:lblAlgn val="ctr"/>
        <c:lblOffset val="100"/>
        <c:noMultiLvlLbl val="0"/>
      </c:catAx>
      <c:valAx>
        <c:axId val="453345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3342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7.5371609798775149E-2"/>
          <c:y val="0.93416136885132373"/>
          <c:w val="0.87703455818022746"/>
          <c:h val="5.59010050829291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Feuil7!$A$23</c:f>
              <c:strCache>
                <c:ptCount val="1"/>
                <c:pt idx="0">
                  <c:v>Moins de 1 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Feuil7!$B$22:$E$22</c:f>
              <c:strCache>
                <c:ptCount val="4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</c:strCache>
            </c:strRef>
          </c:cat>
          <c:val>
            <c:numRef>
              <c:f>Feuil7!$B$23:$E$23</c:f>
              <c:numCache>
                <c:formatCode>#\ ##0%</c:formatCode>
                <c:ptCount val="4"/>
                <c:pt idx="0">
                  <c:v>4.1539862928868083E-2</c:v>
                </c:pt>
                <c:pt idx="1">
                  <c:v>3.4137843627453417E-2</c:v>
                </c:pt>
                <c:pt idx="2">
                  <c:v>3.5424997852195383E-2</c:v>
                </c:pt>
                <c:pt idx="3">
                  <c:v>3.7177013146312998E-2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08-4E8B-BBD9-8B495375C4DF}"/>
            </c:ext>
          </c:extLst>
        </c:ser>
        <c:ser>
          <c:idx val="1"/>
          <c:order val="1"/>
          <c:tx>
            <c:strRef>
              <c:f>Feuil7!$A$24</c:f>
              <c:strCache>
                <c:ptCount val="1"/>
                <c:pt idx="0">
                  <c:v>De 1 à 18 ans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Feuil7!$B$22:$E$22</c:f>
              <c:strCache>
                <c:ptCount val="4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</c:strCache>
            </c:strRef>
          </c:cat>
          <c:val>
            <c:numRef>
              <c:f>Feuil7!$B$24:$E$24</c:f>
              <c:numCache>
                <c:formatCode>#\ ##0%</c:formatCode>
                <c:ptCount val="4"/>
                <c:pt idx="0">
                  <c:v>0.25404556791346222</c:v>
                </c:pt>
                <c:pt idx="1">
                  <c:v>0.23092808612368848</c:v>
                </c:pt>
                <c:pt idx="2">
                  <c:v>0.24537654662194913</c:v>
                </c:pt>
                <c:pt idx="3">
                  <c:v>0.24457751749114942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08-4E8B-BBD9-8B495375C4DF}"/>
            </c:ext>
          </c:extLst>
        </c:ser>
        <c:ser>
          <c:idx val="2"/>
          <c:order val="2"/>
          <c:tx>
            <c:strRef>
              <c:f>Feuil7!$A$25</c:f>
              <c:strCache>
                <c:ptCount val="1"/>
                <c:pt idx="0">
                  <c:v>18 -74 ans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Feuil7!$B$22:$E$22</c:f>
              <c:strCache>
                <c:ptCount val="4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</c:strCache>
            </c:strRef>
          </c:cat>
          <c:val>
            <c:numRef>
              <c:f>Feuil7!$B$25:$E$25</c:f>
              <c:numCache>
                <c:formatCode>#\ ##0%</c:formatCode>
                <c:ptCount val="4"/>
                <c:pt idx="0">
                  <c:v>0.56561821201521834</c:v>
                </c:pt>
                <c:pt idx="1">
                  <c:v>0.58544774079394024</c:v>
                </c:pt>
                <c:pt idx="2">
                  <c:v>0.56472672630809406</c:v>
                </c:pt>
                <c:pt idx="3">
                  <c:v>0.57041956785583658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08-4E8B-BBD9-8B495375C4DF}"/>
            </c:ext>
          </c:extLst>
        </c:ser>
        <c:ser>
          <c:idx val="3"/>
          <c:order val="3"/>
          <c:tx>
            <c:strRef>
              <c:f>Feuil7!$A$26</c:f>
              <c:strCache>
                <c:ptCount val="1"/>
                <c:pt idx="0">
                  <c:v>75 ans et plus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Feuil7!$B$22:$E$22</c:f>
              <c:strCache>
                <c:ptCount val="4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</c:strCache>
            </c:strRef>
          </c:cat>
          <c:val>
            <c:numRef>
              <c:f>Feuil7!$B$26:$E$26</c:f>
              <c:numCache>
                <c:formatCode>#\ ##0%</c:formatCode>
                <c:ptCount val="4"/>
                <c:pt idx="0">
                  <c:v>0.13879635714245131</c:v>
                </c:pt>
                <c:pt idx="1">
                  <c:v>0.1494863294549178</c:v>
                </c:pt>
                <c:pt idx="2">
                  <c:v>0.15447172921776139</c:v>
                </c:pt>
                <c:pt idx="3">
                  <c:v>0.14782590150670111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08-4E8B-BBD9-8B495375C4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3056376"/>
        <c:axId val="353052768"/>
      </c:barChart>
      <c:catAx>
        <c:axId val="353056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3052768"/>
        <c:crosses val="autoZero"/>
        <c:auto val="1"/>
        <c:lblAlgn val="ctr"/>
        <c:lblOffset val="100"/>
        <c:noMultiLvlLbl val="0"/>
      </c:catAx>
      <c:valAx>
        <c:axId val="35305276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3056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203802472342596"/>
          <c:y val="0.91649477372390764"/>
          <c:w val="0.75957283464566916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Feuil7!$A$29</c:f>
              <c:strCache>
                <c:ptCount val="1"/>
                <c:pt idx="0">
                  <c:v>Nuit [20h-08h[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Feuil7!$B$28:$F$28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Feuil7!$B$29:$F$29</c:f>
              <c:numCache>
                <c:formatCode>#\ ##0%</c:formatCode>
                <c:ptCount val="5"/>
                <c:pt idx="0">
                  <c:v>0.28555089303297942</c:v>
                </c:pt>
                <c:pt idx="1">
                  <c:v>0.27162389848957008</c:v>
                </c:pt>
                <c:pt idx="2">
                  <c:v>0.2778109146311814</c:v>
                </c:pt>
                <c:pt idx="3">
                  <c:v>0.27884339498274591</c:v>
                </c:pt>
                <c:pt idx="4">
                  <c:v>0.26430625522059248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A6-4BD1-B517-A694FDAFF2D1}"/>
            </c:ext>
          </c:extLst>
        </c:ser>
        <c:ser>
          <c:idx val="1"/>
          <c:order val="1"/>
          <c:tx>
            <c:strRef>
              <c:f>Feuil7!$A$30</c:f>
              <c:strCache>
                <c:ptCount val="1"/>
                <c:pt idx="0">
                  <c:v>Horaire de PDS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Feuil7!$B$28:$F$28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Feuil7!$B$30:$F$30</c:f>
              <c:numCache>
                <c:formatCode>#\ ##0%</c:formatCode>
                <c:ptCount val="5"/>
                <c:pt idx="0">
                  <c:v>0.46458166063231893</c:v>
                </c:pt>
                <c:pt idx="1">
                  <c:v>0.44469957902793722</c:v>
                </c:pt>
                <c:pt idx="2">
                  <c:v>0.45481141708673029</c:v>
                </c:pt>
                <c:pt idx="3">
                  <c:v>0.4555161361198351</c:v>
                </c:pt>
                <c:pt idx="4">
                  <c:v>0.44628747399734969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A6-4BD1-B517-A694FDAFF2D1}"/>
            </c:ext>
          </c:extLst>
        </c:ser>
        <c:ser>
          <c:idx val="2"/>
          <c:order val="2"/>
          <c:tx>
            <c:strRef>
              <c:f>Feuil7!$A$31</c:f>
              <c:strCache>
                <c:ptCount val="1"/>
                <c:pt idx="0">
                  <c:v>Week-end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Feuil7!$B$28:$F$28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Feuil7!$B$31:$F$31</c:f>
              <c:numCache>
                <c:formatCode>#\ ##0%</c:formatCode>
                <c:ptCount val="5"/>
                <c:pt idx="0">
                  <c:v>0.28822279620063318</c:v>
                </c:pt>
                <c:pt idx="1">
                  <c:v>0.27779185988141208</c:v>
                </c:pt>
                <c:pt idx="2">
                  <c:v>0.28463620597435862</c:v>
                </c:pt>
                <c:pt idx="3">
                  <c:v>0.28408036395124908</c:v>
                </c:pt>
                <c:pt idx="4">
                  <c:v>0.28150341898652292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A6-4BD1-B517-A694FDAFF2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8973216"/>
        <c:axId val="655433424"/>
      </c:barChart>
      <c:catAx>
        <c:axId val="58897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5433424"/>
        <c:crosses val="autoZero"/>
        <c:auto val="1"/>
        <c:lblAlgn val="ctr"/>
        <c:lblOffset val="100"/>
        <c:noMultiLvlLbl val="0"/>
      </c:catAx>
      <c:valAx>
        <c:axId val="655433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88973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57390089397254"/>
          <c:y val="2.523261802650904E-2"/>
          <c:w val="0.79475858119797338"/>
          <c:h val="0.8399876728837217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Feuil7!$A$34</c:f>
              <c:strCache>
                <c:ptCount val="1"/>
                <c:pt idx="0">
                  <c:v>Moyens personnels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Feuil7!$B$33:$F$33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Feuil7!$B$34:$F$34</c:f>
              <c:numCache>
                <c:formatCode>#\ ##0%</c:formatCode>
                <c:ptCount val="5"/>
                <c:pt idx="0">
                  <c:v>0.71248965805477604</c:v>
                </c:pt>
                <c:pt idx="1">
                  <c:v>0.74665496040254664</c:v>
                </c:pt>
                <c:pt idx="2">
                  <c:v>0.69085555765289608</c:v>
                </c:pt>
                <c:pt idx="3">
                  <c:v>0.71292070373572081</c:v>
                </c:pt>
                <c:pt idx="4">
                  <c:v>0.70651124890477546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91-4046-BAB7-48796E5FF4D1}"/>
            </c:ext>
          </c:extLst>
        </c:ser>
        <c:ser>
          <c:idx val="1"/>
          <c:order val="1"/>
          <c:tx>
            <c:strRef>
              <c:f>Feuil7!$A$35</c:f>
              <c:strCache>
                <c:ptCount val="1"/>
                <c:pt idx="0">
                  <c:v>Ambulance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Feuil7!$B$33:$F$33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Feuil7!$B$35:$F$35</c:f>
              <c:numCache>
                <c:formatCode>#\ ##0%</c:formatCode>
                <c:ptCount val="5"/>
                <c:pt idx="0">
                  <c:v>0.1397697904316749</c:v>
                </c:pt>
                <c:pt idx="1">
                  <c:v>0.1164959362177771</c:v>
                </c:pt>
                <c:pt idx="2">
                  <c:v>0.15857243015855901</c:v>
                </c:pt>
                <c:pt idx="3">
                  <c:v>0.14113234079397199</c:v>
                </c:pt>
                <c:pt idx="4">
                  <c:v>0.14890761172440281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91-4046-BAB7-48796E5FF4D1}"/>
            </c:ext>
          </c:extLst>
        </c:ser>
        <c:ser>
          <c:idx val="2"/>
          <c:order val="2"/>
          <c:tx>
            <c:strRef>
              <c:f>Feuil7!$A$36</c:f>
              <c:strCache>
                <c:ptCount val="1"/>
                <c:pt idx="0">
                  <c:v>VSAV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Feuil7!$B$33:$F$33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Feuil7!$B$36:$F$36</c:f>
              <c:numCache>
                <c:formatCode>#\ ##0%</c:formatCode>
                <c:ptCount val="5"/>
                <c:pt idx="0">
                  <c:v>0.114938460095018</c:v>
                </c:pt>
                <c:pt idx="1">
                  <c:v>0.1088733312864288</c:v>
                </c:pt>
                <c:pt idx="2">
                  <c:v>0.13278806223708339</c:v>
                </c:pt>
                <c:pt idx="3">
                  <c:v>0.1205692945408504</c:v>
                </c:pt>
                <c:pt idx="4">
                  <c:v>0.1207234499554245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91-4046-BAB7-48796E5FF4D1}"/>
            </c:ext>
          </c:extLst>
        </c:ser>
        <c:ser>
          <c:idx val="3"/>
          <c:order val="3"/>
          <c:tx>
            <c:strRef>
              <c:f>Feuil7!$A$37</c:f>
              <c:strCache>
                <c:ptCount val="1"/>
                <c:pt idx="0">
                  <c:v>SMUR (y compris transport héliporté)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Feuil7!$B$33:$F$33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Feuil7!$B$37:$F$37</c:f>
              <c:numCache>
                <c:formatCode>#\ ##0%</c:formatCode>
                <c:ptCount val="5"/>
                <c:pt idx="0">
                  <c:v>2.784222243071963E-2</c:v>
                </c:pt>
                <c:pt idx="1">
                  <c:v>1.486204962813157E-2</c:v>
                </c:pt>
                <c:pt idx="2">
                  <c:v>8.5650145615359732E-3</c:v>
                </c:pt>
                <c:pt idx="3">
                  <c:v>1.6476254103442809E-2</c:v>
                </c:pt>
                <c:pt idx="4">
                  <c:v>1.569611054428157E-2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91-4046-BAB7-48796E5FF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3056376"/>
        <c:axId val="353052768"/>
      </c:barChart>
      <c:catAx>
        <c:axId val="353056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3052768"/>
        <c:crosses val="autoZero"/>
        <c:auto val="1"/>
        <c:lblAlgn val="ctr"/>
        <c:lblOffset val="100"/>
        <c:noMultiLvlLbl val="0"/>
      </c:catAx>
      <c:valAx>
        <c:axId val="35305276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3056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5768972019291812E-2"/>
          <c:y val="0.91862670897481102"/>
          <c:w val="0.95401727909011369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Feuil7!$A$40</c:f>
              <c:strCache>
                <c:ptCount val="1"/>
                <c:pt idx="0">
                  <c:v>CCMU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Feuil7!$B$39:$F$39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Feuil7!$B$40:$F$40</c:f>
              <c:numCache>
                <c:formatCode>#\ ##0%</c:formatCode>
                <c:ptCount val="5"/>
                <c:pt idx="0">
                  <c:v>0.16224417849094691</c:v>
                </c:pt>
                <c:pt idx="1">
                  <c:v>0.26987633776145531</c:v>
                </c:pt>
                <c:pt idx="2">
                  <c:v>0.121455315249846</c:v>
                </c:pt>
                <c:pt idx="3">
                  <c:v>0.1728016624575234</c:v>
                </c:pt>
                <c:pt idx="4">
                  <c:v>0.1515798549872624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D4-4B2A-8AC7-4565A3633B42}"/>
            </c:ext>
          </c:extLst>
        </c:ser>
        <c:ser>
          <c:idx val="1"/>
          <c:order val="1"/>
          <c:tx>
            <c:strRef>
              <c:f>Feuil7!$A$41</c:f>
              <c:strCache>
                <c:ptCount val="1"/>
                <c:pt idx="0">
                  <c:v>CCMU 4 et 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Feuil7!$B$39:$F$39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Feuil7!$B$41:$F$41</c:f>
              <c:numCache>
                <c:formatCode>#\ ##0%</c:formatCode>
                <c:ptCount val="5"/>
                <c:pt idx="0">
                  <c:v>2.1956524744581721E-2</c:v>
                </c:pt>
                <c:pt idx="1">
                  <c:v>1.498292829885519E-2</c:v>
                </c:pt>
                <c:pt idx="2">
                  <c:v>2.1695972026940919E-2</c:v>
                </c:pt>
                <c:pt idx="3">
                  <c:v>2.004932647544954E-2</c:v>
                </c:pt>
                <c:pt idx="4">
                  <c:v>1.5923182441700962E-2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D4-4B2A-8AC7-4565A3633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8973216"/>
        <c:axId val="655433424"/>
      </c:barChart>
      <c:catAx>
        <c:axId val="58897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5433424"/>
        <c:crosses val="autoZero"/>
        <c:auto val="1"/>
        <c:lblAlgn val="ctr"/>
        <c:lblOffset val="100"/>
        <c:noMultiLvlLbl val="0"/>
      </c:catAx>
      <c:valAx>
        <c:axId val="655433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88973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Feuil7!$A$45</c:f>
              <c:strCache>
                <c:ptCount val="1"/>
                <c:pt idx="0">
                  <c:v>Médico-chirurgical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Feuil7!$B$44:$F$44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Feuil7!$B$45:$F$45</c:f>
              <c:numCache>
                <c:formatCode>#\ ##0%</c:formatCode>
                <c:ptCount val="5"/>
                <c:pt idx="0">
                  <c:v>0.62527712879654029</c:v>
                </c:pt>
                <c:pt idx="1">
                  <c:v>0.61435320779617653</c:v>
                </c:pt>
                <c:pt idx="2">
                  <c:v>0.63185761528407647</c:v>
                </c:pt>
                <c:pt idx="3">
                  <c:v>0.62506221518855298</c:v>
                </c:pt>
                <c:pt idx="4">
                  <c:v>0.60903187396662795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6F-4DD9-BF37-AD3607404ED5}"/>
            </c:ext>
          </c:extLst>
        </c:ser>
        <c:ser>
          <c:idx val="1"/>
          <c:order val="1"/>
          <c:tx>
            <c:strRef>
              <c:f>Feuil7!$A$46</c:f>
              <c:strCache>
                <c:ptCount val="1"/>
                <c:pt idx="0">
                  <c:v>Traumatologique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Feuil7!$B$44:$F$44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Feuil7!$B$46:$F$46</c:f>
              <c:numCache>
                <c:formatCode>#\ ##0%</c:formatCode>
                <c:ptCount val="5"/>
                <c:pt idx="0">
                  <c:v>0.30882338320823183</c:v>
                </c:pt>
                <c:pt idx="1">
                  <c:v>0.28576064645415677</c:v>
                </c:pt>
                <c:pt idx="2">
                  <c:v>0.27736774238822459</c:v>
                </c:pt>
                <c:pt idx="3">
                  <c:v>0.28910988319936581</c:v>
                </c:pt>
                <c:pt idx="4">
                  <c:v>0.30238933414439217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6F-4DD9-BF37-AD3607404ED5}"/>
            </c:ext>
          </c:extLst>
        </c:ser>
        <c:ser>
          <c:idx val="2"/>
          <c:order val="2"/>
          <c:tx>
            <c:strRef>
              <c:f>Feuil7!$A$47</c:f>
              <c:strCache>
                <c:ptCount val="1"/>
                <c:pt idx="0">
                  <c:v>Psychiatrique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Feuil7!$B$44:$F$44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Feuil7!$B$47:$F$47</c:f>
              <c:numCache>
                <c:formatCode>#\ ##0%</c:formatCode>
                <c:ptCount val="5"/>
                <c:pt idx="0">
                  <c:v>2.5277128796540239E-2</c:v>
                </c:pt>
                <c:pt idx="1">
                  <c:v>3.2014408917951917E-2</c:v>
                </c:pt>
                <c:pt idx="2">
                  <c:v>3.5234778642292609E-2</c:v>
                </c:pt>
                <c:pt idx="3">
                  <c:v>3.1362415767340529E-2</c:v>
                </c:pt>
                <c:pt idx="4">
                  <c:v>3.3946373046097697E-2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6F-4DD9-BF37-AD3607404ED5}"/>
            </c:ext>
          </c:extLst>
        </c:ser>
        <c:ser>
          <c:idx val="3"/>
          <c:order val="3"/>
          <c:tx>
            <c:strRef>
              <c:f>Feuil7!$A$48</c:f>
              <c:strCache>
                <c:ptCount val="1"/>
                <c:pt idx="0">
                  <c:v>Toxicologique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Feuil7!$B$44:$F$44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Feuil7!$B$48:$F$48</c:f>
              <c:numCache>
                <c:formatCode>#\ ##0%</c:formatCode>
                <c:ptCount val="5"/>
                <c:pt idx="0">
                  <c:v>1.5780185912412391E-2</c:v>
                </c:pt>
                <c:pt idx="1">
                  <c:v>1.427369912729771E-2</c:v>
                </c:pt>
                <c:pt idx="2">
                  <c:v>1.5115656880202799E-2</c:v>
                </c:pt>
                <c:pt idx="3">
                  <c:v>1.508289894465158E-2</c:v>
                </c:pt>
                <c:pt idx="4">
                  <c:v>1.5381267775617109E-2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6F-4DD9-BF37-AD3607404E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8973216"/>
        <c:axId val="655433424"/>
      </c:barChart>
      <c:catAx>
        <c:axId val="58897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5433424"/>
        <c:crosses val="autoZero"/>
        <c:auto val="1"/>
        <c:lblAlgn val="ctr"/>
        <c:lblOffset val="100"/>
        <c:noMultiLvlLbl val="0"/>
      </c:catAx>
      <c:valAx>
        <c:axId val="655433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88973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Feuil7!$A$53</c:f>
              <c:strCache>
                <c:ptCount val="1"/>
                <c:pt idx="0">
                  <c:v>Durée moyenne de passage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Feuil7!$B$52:$F$52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Feuil7!$B$53:$F$53</c:f>
              <c:numCache>
                <c:formatCode>[h]:mm</c:formatCode>
                <c:ptCount val="5"/>
                <c:pt idx="0">
                  <c:v>0.17726644906072031</c:v>
                </c:pt>
                <c:pt idx="1">
                  <c:v>0.1910955887575907</c:v>
                </c:pt>
                <c:pt idx="2">
                  <c:v>0.18946430585328969</c:v>
                </c:pt>
                <c:pt idx="3">
                  <c:v>0.18574707803009291</c:v>
                </c:pt>
                <c:pt idx="4">
                  <c:v>0.17584950133367369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1B-469B-9E23-0B59B3A6D112}"/>
            </c:ext>
          </c:extLst>
        </c:ser>
        <c:ser>
          <c:idx val="1"/>
          <c:order val="1"/>
          <c:tx>
            <c:strRef>
              <c:f>Feuil7!$A$54</c:f>
              <c:strCache>
                <c:ptCount val="1"/>
                <c:pt idx="0">
                  <c:v>Durée médiane de passage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Feuil7!$B$52:$F$52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Feuil7!$B$54:$F$54</c:f>
              <c:numCache>
                <c:formatCode>[h]:mm</c:formatCode>
                <c:ptCount val="5"/>
                <c:pt idx="0">
                  <c:v>0.1222222222222222</c:v>
                </c:pt>
                <c:pt idx="1">
                  <c:v>0.13055555555555559</c:v>
                </c:pt>
                <c:pt idx="2">
                  <c:v>0.1236111111111111</c:v>
                </c:pt>
                <c:pt idx="3">
                  <c:v>0.125</c:v>
                </c:pt>
                <c:pt idx="4">
                  <c:v>0.1215277777777778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1B-469B-9E23-0B59B3A6D1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3798824"/>
        <c:axId val="573794888"/>
      </c:barChart>
      <c:catAx>
        <c:axId val="573798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73794888"/>
        <c:crosses val="autoZero"/>
        <c:auto val="1"/>
        <c:lblAlgn val="ctr"/>
        <c:lblOffset val="100"/>
        <c:noMultiLvlLbl val="0"/>
      </c:catAx>
      <c:valAx>
        <c:axId val="573794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h]:mm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73798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Feuil7!$A$61</c:f>
              <c:strCache>
                <c:ptCount val="1"/>
                <c:pt idx="0">
                  <c:v>Mutation interne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Feuil7!$B$60:$F$60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Feuil7!$B$61:$F$61</c:f>
              <c:numCache>
                <c:formatCode>#\ ##0%</c:formatCode>
                <c:ptCount val="5"/>
                <c:pt idx="0">
                  <c:v>0.2104149941332675</c:v>
                </c:pt>
                <c:pt idx="1">
                  <c:v>0.16610373549539201</c:v>
                </c:pt>
                <c:pt idx="2">
                  <c:v>0.1893412949926033</c:v>
                </c:pt>
                <c:pt idx="3">
                  <c:v>0.19046353947896691</c:v>
                </c:pt>
                <c:pt idx="4">
                  <c:v>0.2040866735941945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C0-4CDA-ACAC-E886BA691A49}"/>
            </c:ext>
          </c:extLst>
        </c:ser>
        <c:ser>
          <c:idx val="1"/>
          <c:order val="1"/>
          <c:tx>
            <c:strRef>
              <c:f>Feuil7!$A$62</c:f>
              <c:strCache>
                <c:ptCount val="1"/>
                <c:pt idx="0">
                  <c:v>Transfert externe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Feuil7!$B$60:$F$60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Feuil7!$B$62:$F$62</c:f>
              <c:numCache>
                <c:formatCode>#\ ##0%</c:formatCode>
                <c:ptCount val="5"/>
                <c:pt idx="0">
                  <c:v>1.7007734823689249E-2</c:v>
                </c:pt>
                <c:pt idx="1">
                  <c:v>2.742368945341524E-2</c:v>
                </c:pt>
                <c:pt idx="2">
                  <c:v>2.4171085914897989E-2</c:v>
                </c:pt>
                <c:pt idx="3">
                  <c:v>2.2567454580869312E-2</c:v>
                </c:pt>
                <c:pt idx="4">
                  <c:v>2.449193397271008E-2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C0-4CDA-ACAC-E886BA691A49}"/>
            </c:ext>
          </c:extLst>
        </c:ser>
        <c:ser>
          <c:idx val="2"/>
          <c:order val="2"/>
          <c:tx>
            <c:strRef>
              <c:f>Feuil7!$A$63</c:f>
              <c:strCache>
                <c:ptCount val="1"/>
                <c:pt idx="0">
                  <c:v>Retour au domicile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Feuil7!$B$60:$F$60</c:f>
              <c:strCache>
                <c:ptCount val="5"/>
                <c:pt idx="0">
                  <c:v>Alsace</c:v>
                </c:pt>
                <c:pt idx="1">
                  <c:v>Champagne-Ardenne</c:v>
                </c:pt>
                <c:pt idx="2">
                  <c:v>Lorraine</c:v>
                </c:pt>
                <c:pt idx="3">
                  <c:v>Grand Est</c:v>
                </c:pt>
                <c:pt idx="4">
                  <c:v>Grand Est 2021</c:v>
                </c:pt>
              </c:strCache>
            </c:strRef>
          </c:cat>
          <c:val>
            <c:numRef>
              <c:f>Feuil7!$B$63:$F$63</c:f>
              <c:numCache>
                <c:formatCode>#\ ##0%</c:formatCode>
                <c:ptCount val="5"/>
                <c:pt idx="0">
                  <c:v>0.77226849564626687</c:v>
                </c:pt>
                <c:pt idx="1">
                  <c:v>0.805744668525473</c:v>
                </c:pt>
                <c:pt idx="2">
                  <c:v>0.78557712212272013</c:v>
                </c:pt>
                <c:pt idx="3">
                  <c:v>0.78631311009907345</c:v>
                </c:pt>
                <c:pt idx="4">
                  <c:v>0.77082304141185287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C0-4CDA-ACAC-E886BA691A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3056376"/>
        <c:axId val="353052768"/>
      </c:barChart>
      <c:catAx>
        <c:axId val="353056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3052768"/>
        <c:crosses val="autoZero"/>
        <c:auto val="1"/>
        <c:lblAlgn val="ctr"/>
        <c:lblOffset val="100"/>
        <c:noMultiLvlLbl val="0"/>
      </c:catAx>
      <c:valAx>
        <c:axId val="35305276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3056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5768972019291812E-2"/>
          <c:y val="0.91862670897481102"/>
          <c:w val="0.95401727909011369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0021325459317585"/>
          <c:y val="0.12737658305191202"/>
          <c:w val="0.60512926509186349"/>
          <c:h val="0.72164474375771592"/>
        </c:manualLayout>
      </c:layout>
      <c:radarChart>
        <c:radarStyle val="marker"/>
        <c:varyColors val="0"/>
        <c:ser>
          <c:idx val="0"/>
          <c:order val="0"/>
          <c:tx>
            <c:strRef>
              <c:f>Feuil7!$B$114</c:f>
              <c:strCache>
                <c:ptCount val="1"/>
                <c:pt idx="0">
                  <c:v>Grand Est 2021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Feuil7!$A$115:$A$128</c:f>
              <c:strCache>
                <c:ptCount val="14"/>
                <c:pt idx="0">
                  <c:v>CP</c:v>
                </c:pt>
                <c:pt idx="1">
                  <c:v>Naissance</c:v>
                </c:pt>
                <c:pt idx="2">
                  <c:v>Sexe</c:v>
                </c:pt>
                <c:pt idx="3">
                  <c:v>Mode entrée</c:v>
                </c:pt>
                <c:pt idx="4">
                  <c:v>Provenance</c:v>
                </c:pt>
                <c:pt idx="5">
                  <c:v>Transport</c:v>
                </c:pt>
                <c:pt idx="6">
                  <c:v>Transport PEC</c:v>
                </c:pt>
                <c:pt idx="7">
                  <c:v>Motif</c:v>
                </c:pt>
                <c:pt idx="8">
                  <c:v>Gravité</c:v>
                </c:pt>
                <c:pt idx="9">
                  <c:v>DP</c:v>
                </c:pt>
                <c:pt idx="10">
                  <c:v>Sortie</c:v>
                </c:pt>
                <c:pt idx="11">
                  <c:v>Mode sortie</c:v>
                </c:pt>
                <c:pt idx="12">
                  <c:v>Destination</c:v>
                </c:pt>
                <c:pt idx="13">
                  <c:v>Orientation</c:v>
                </c:pt>
              </c:strCache>
            </c:strRef>
          </c:cat>
          <c:val>
            <c:numRef>
              <c:f>Feuil7!$B$115:$B$128</c:f>
              <c:numCache>
                <c:formatCode>#\ ##0%</c:formatCode>
                <c:ptCount val="14"/>
                <c:pt idx="0">
                  <c:v>0.98185801390204397</c:v>
                </c:pt>
                <c:pt idx="1">
                  <c:v>0.99998116821250072</c:v>
                </c:pt>
                <c:pt idx="2">
                  <c:v>0.99988073201250427</c:v>
                </c:pt>
                <c:pt idx="3">
                  <c:v>0.95958907644729263</c:v>
                </c:pt>
                <c:pt idx="4">
                  <c:v>0.75155920225758255</c:v>
                </c:pt>
                <c:pt idx="5">
                  <c:v>0.9193211349848579</c:v>
                </c:pt>
                <c:pt idx="6">
                  <c:v>0.81888563246209578</c:v>
                </c:pt>
                <c:pt idx="7">
                  <c:v>0.27481227497757621</c:v>
                </c:pt>
                <c:pt idx="8">
                  <c:v>0.8984820184328326</c:v>
                </c:pt>
                <c:pt idx="9">
                  <c:v>0.87135587475047882</c:v>
                </c:pt>
                <c:pt idx="10">
                  <c:v>0.99239544521833012</c:v>
                </c:pt>
                <c:pt idx="11">
                  <c:v>0.98352427835892831</c:v>
                </c:pt>
                <c:pt idx="12">
                  <c:v>0.99889493150508391</c:v>
                </c:pt>
                <c:pt idx="13">
                  <c:v>0.8642461187016196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57-4F28-B55F-48513406EBFA}"/>
            </c:ext>
          </c:extLst>
        </c:ser>
        <c:ser>
          <c:idx val="1"/>
          <c:order val="1"/>
          <c:tx>
            <c:strRef>
              <c:f>Feuil7!$C$114</c:f>
              <c:strCache>
                <c:ptCount val="1"/>
                <c:pt idx="0">
                  <c:v>Grand Est 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Feuil7!$A$115:$A$128</c:f>
              <c:strCache>
                <c:ptCount val="14"/>
                <c:pt idx="0">
                  <c:v>CP</c:v>
                </c:pt>
                <c:pt idx="1">
                  <c:v>Naissance</c:v>
                </c:pt>
                <c:pt idx="2">
                  <c:v>Sexe</c:v>
                </c:pt>
                <c:pt idx="3">
                  <c:v>Mode entrée</c:v>
                </c:pt>
                <c:pt idx="4">
                  <c:v>Provenance</c:v>
                </c:pt>
                <c:pt idx="5">
                  <c:v>Transport</c:v>
                </c:pt>
                <c:pt idx="6">
                  <c:v>Transport PEC</c:v>
                </c:pt>
                <c:pt idx="7">
                  <c:v>Motif</c:v>
                </c:pt>
                <c:pt idx="8">
                  <c:v>Gravité</c:v>
                </c:pt>
                <c:pt idx="9">
                  <c:v>DP</c:v>
                </c:pt>
                <c:pt idx="10">
                  <c:v>Sortie</c:v>
                </c:pt>
                <c:pt idx="11">
                  <c:v>Mode sortie</c:v>
                </c:pt>
                <c:pt idx="12">
                  <c:v>Destination</c:v>
                </c:pt>
                <c:pt idx="13">
                  <c:v>Orientation</c:v>
                </c:pt>
              </c:strCache>
            </c:strRef>
          </c:cat>
          <c:val>
            <c:numRef>
              <c:f>Feuil7!$C$115:$C$128</c:f>
              <c:numCache>
                <c:formatCode>#\ ##0%</c:formatCode>
                <c:ptCount val="14"/>
                <c:pt idx="0">
                  <c:v>0.99315652747082317</c:v>
                </c:pt>
                <c:pt idx="1">
                  <c:v>0.99993150065268244</c:v>
                </c:pt>
                <c:pt idx="2">
                  <c:v>0.99985460044201468</c:v>
                </c:pt>
                <c:pt idx="3">
                  <c:v>0.98660708515890561</c:v>
                </c:pt>
                <c:pt idx="4">
                  <c:v>0.74227766792033401</c:v>
                </c:pt>
                <c:pt idx="5">
                  <c:v>0.94115453711242936</c:v>
                </c:pt>
                <c:pt idx="6">
                  <c:v>0.85460819665774879</c:v>
                </c:pt>
                <c:pt idx="7">
                  <c:v>0.30500109857443808</c:v>
                </c:pt>
                <c:pt idx="8">
                  <c:v>0.87382872578289583</c:v>
                </c:pt>
                <c:pt idx="9">
                  <c:v>0.86730254740025592</c:v>
                </c:pt>
                <c:pt idx="10">
                  <c:v>0.99247605753945178</c:v>
                </c:pt>
                <c:pt idx="11">
                  <c:v>0.97539580990784902</c:v>
                </c:pt>
                <c:pt idx="12">
                  <c:v>0.99982870954849101</c:v>
                </c:pt>
                <c:pt idx="13">
                  <c:v>0.85696292287884157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57-4F28-B55F-48513406EB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53342832"/>
        <c:axId val="453345352"/>
      </c:radarChart>
      <c:catAx>
        <c:axId val="453342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3345352"/>
        <c:crosses val="autoZero"/>
        <c:auto val="1"/>
        <c:lblAlgn val="ctr"/>
        <c:lblOffset val="100"/>
        <c:noMultiLvlLbl val="0"/>
      </c:catAx>
      <c:valAx>
        <c:axId val="453345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3342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07432195975503"/>
          <c:y val="0.93084873988376582"/>
          <c:w val="0.53220100612423449"/>
          <c:h val="5.59010050829291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F4CF11-9852-408F-B66D-1ED24B16F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915BB3-8DB3-445C-8BC4-CA455DBA63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EA5176-D471-4F5F-9545-31E38FE34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759812-C287-4AC3-999C-3B156F691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B8AC8D-1B31-4062-9E5C-BE2E5A355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184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C29AA8-86A5-4B41-93F3-7CB3F9A6D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38A95B7-BD50-4280-BE3F-8D1C16EB28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B77C3C-7752-4027-84F7-9A07F218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EFF80A-824E-4C88-A5B9-6C5323C46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1C912E-5BD5-46C7-A2EC-645C0F432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471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A60AF74-CCBF-4083-BACF-BF49F5B696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6A66A0-CC1A-4A1F-8A1D-973947253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81360A-D6FC-462A-B155-B3A53535D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CAF538-0182-4D6F-B1F0-924E066F6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F3C0F2-DE27-4237-8B35-CECC9D83C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068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FF874-853B-4838-AC7A-FD99189AC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3C0554-E01E-4550-B03E-C38221D7C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0B3F85-B007-490D-9747-1C3416497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C5F3DE-2870-434D-B9DA-463AF78A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2CE008-CF72-48A5-8CF6-EA76AFC93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43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F4B98F-8572-4E9C-8BD2-B8524DB8B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9A025B-348B-440F-9227-7728477F3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C7455D-2D4D-4A9D-89DD-72F91578A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5DD21F-8766-432B-BC32-C132391F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5BC8D1-D257-4438-9849-93CF0FEFB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046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A08B16-23E4-488D-B553-55617082C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BAA952-085C-41AF-AA8C-B6EE838E9D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6B9FFB-4DCB-4923-8376-4EC75690C9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8D9702-BCC5-4FC0-8B14-02E54BE8C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CC3E68-37DF-48E2-85F8-6F36BB827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F6A23B-C149-4412-BA3A-9A1711A00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587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33EFA3-0D6E-483F-85E8-B4BD87256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CCE054-611D-4FA1-AFDD-22F10C530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C61B7D-11BC-4C83-8EFB-80DD29B57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2C64D1-EB36-41BF-A647-D1DB65BF65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921A95F-A6C7-4744-B651-558679629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E97CE32-D044-4C63-9223-28DCE645C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F5D7C13-C4A9-4C38-9BA6-4FD11153A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A2451EF-65E0-44AE-B8E1-71BE68782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6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367147-AA08-4A67-B16F-2842459D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5319BED-5F41-42CD-8D4E-6425ECA22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8C2BD0C-02B4-4459-8F39-4CC804FF6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C6C07D-D402-4D9C-B25A-FAA53EA59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40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627CCA0-66F1-4F8E-B2A1-EE16B4B86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4B573CB-1D83-425E-A24C-F7ECF1518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F1B93AB-B6F1-4749-80BC-0DD2FF832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88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3EA0BC-6096-4339-A3E1-4F53C04B3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F6B5CA-314F-4A90-AC28-1AD3602D0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E17A49-8646-446A-8247-218C386F8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9D63F6-5E93-4571-AA3B-A461A8471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8EA2D1-E749-4B97-83BB-3CC441E2A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FE21B8-3E51-4A67-8B50-59EAADE57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774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246F8E-8532-4A1D-A330-035BAC0C0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EEE3364-1BC2-429D-A15F-0A64536D98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5F56A86-2BAE-4F33-AB2B-6D1D406141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448BDE-E35A-415E-B7C1-2294DE4EF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03ABEA-3B76-4C31-A80D-04245B00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C788CB-FF2C-4B43-A0A1-470CF23DF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426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E366264-C787-4DF4-8F64-DBE3EDFA8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5A1B399-7450-4732-8FCF-F916D24D4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D2C80A-6E6A-4129-A8C3-172DBF7B3D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206AD-914E-47C7-895A-6B813BD9DAD2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1C13BB-077F-4F89-A210-C7FDC87520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2BB8AC-8FEE-4844-B3A3-C282D6E80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BA2AF-F4E7-4F17-AA4E-C317E71D6C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514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E669CC-A544-485C-8C23-DFE42DA38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8872" y="2142075"/>
            <a:ext cx="5731216" cy="2387600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>
                <a:solidFill>
                  <a:schemeClr val="tx2"/>
                </a:solidFill>
              </a:rPr>
              <a:t>Premières données RPU 2022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42887B87-1B4F-4F59-BACC-C703F0DB0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83956" y="577695"/>
            <a:ext cx="2566340" cy="57425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630797A-9CF7-DA8D-6A12-891CB5B0DD98}"/>
              </a:ext>
            </a:extLst>
          </p:cNvPr>
          <p:cNvSpPr/>
          <p:nvPr/>
        </p:nvSpPr>
        <p:spPr>
          <a:xfrm>
            <a:off x="0" y="0"/>
            <a:ext cx="5301574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4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422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8016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Mode de sortie</a:t>
            </a:r>
          </a:p>
        </p:txBody>
      </p:sp>
      <p:sp>
        <p:nvSpPr>
          <p:cNvPr id="4" name="Google Shape;675;p47">
            <a:extLst>
              <a:ext uri="{FF2B5EF4-FFF2-40B4-BE49-F238E27FC236}">
                <a16:creationId xmlns:a16="http://schemas.microsoft.com/office/drawing/2014/main" id="{689C059B-5D91-4B95-A4B8-EDF26E9FE510}"/>
              </a:ext>
            </a:extLst>
          </p:cNvPr>
          <p:cNvSpPr txBox="1">
            <a:spLocks/>
          </p:cNvSpPr>
          <p:nvPr/>
        </p:nvSpPr>
        <p:spPr>
          <a:xfrm>
            <a:off x="1000099" y="5368954"/>
            <a:ext cx="4534074" cy="1169836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err="1"/>
              <a:t>Hospitalisation</a:t>
            </a:r>
            <a:r>
              <a:rPr lang="en-US" sz="2200" dirty="0"/>
              <a:t> post-urgences : 21 % (23% </a:t>
            </a:r>
            <a:r>
              <a:rPr lang="en-US" sz="2200" dirty="0" err="1"/>
              <a:t>en</a:t>
            </a:r>
            <a:r>
              <a:rPr lang="en-US" sz="2200" dirty="0"/>
              <a:t> 2021)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err="1"/>
              <a:t>Dont</a:t>
            </a:r>
            <a:r>
              <a:rPr lang="en-US" sz="2200" dirty="0"/>
              <a:t> 38 % </a:t>
            </a:r>
            <a:r>
              <a:rPr lang="en-US" sz="2200" dirty="0" err="1"/>
              <a:t>vers</a:t>
            </a:r>
            <a:r>
              <a:rPr lang="en-US" sz="2200" dirty="0"/>
              <a:t> UHCD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 dirty="0"/>
              <a:t>Alsace : 52%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 dirty="0"/>
              <a:t>Champagne-Ardenne : 32%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i="1" dirty="0"/>
              <a:t>Lorraine : 27%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D13A3DB4-2B21-4287-B227-8BA3905F03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8627253"/>
              </p:ext>
            </p:extLst>
          </p:nvPr>
        </p:nvGraphicFramePr>
        <p:xfrm>
          <a:off x="5696072" y="1031846"/>
          <a:ext cx="5819627" cy="4815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Google Shape;675;p47">
            <a:extLst>
              <a:ext uri="{FF2B5EF4-FFF2-40B4-BE49-F238E27FC236}">
                <a16:creationId xmlns:a16="http://schemas.microsoft.com/office/drawing/2014/main" id="{549ABBC8-6F59-57C5-8F25-9EF1939D2C37}"/>
              </a:ext>
            </a:extLst>
          </p:cNvPr>
          <p:cNvSpPr txBox="1">
            <a:spLocks/>
          </p:cNvSpPr>
          <p:nvPr/>
        </p:nvSpPr>
        <p:spPr>
          <a:xfrm>
            <a:off x="1000099" y="634993"/>
            <a:ext cx="4058463" cy="4357774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Évolution Grand Est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Augmentation % retours à domicile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Alsace </a:t>
            </a: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+ de mutations internes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- de retours à domicile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Champagne-Ardenne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+ de retours à domicile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Lorraine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= Grand Est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3980860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Qualité – taux d’exploitabilité</a:t>
            </a:r>
          </a:p>
        </p:txBody>
      </p:sp>
      <p:sp>
        <p:nvSpPr>
          <p:cNvPr id="4" name="Google Shape;675;p47">
            <a:extLst>
              <a:ext uri="{FF2B5EF4-FFF2-40B4-BE49-F238E27FC236}">
                <a16:creationId xmlns:a16="http://schemas.microsoft.com/office/drawing/2014/main" id="{689C059B-5D91-4B95-A4B8-EDF26E9FE510}"/>
              </a:ext>
            </a:extLst>
          </p:cNvPr>
          <p:cNvSpPr txBox="1">
            <a:spLocks/>
          </p:cNvSpPr>
          <p:nvPr/>
        </p:nvSpPr>
        <p:spPr>
          <a:xfrm>
            <a:off x="971376" y="1524001"/>
            <a:ext cx="5257974" cy="2131645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 err="1">
                <a:solidFill>
                  <a:schemeClr val="tx2"/>
                </a:solidFill>
              </a:rPr>
              <a:t>Stabilité</a:t>
            </a:r>
            <a:r>
              <a:rPr lang="en-US" sz="2200" b="1" dirty="0">
                <a:solidFill>
                  <a:schemeClr val="tx2"/>
                </a:solidFill>
              </a:rPr>
              <a:t> des </a:t>
            </a:r>
            <a:r>
              <a:rPr lang="en-US" sz="2200" b="1" dirty="0" err="1">
                <a:solidFill>
                  <a:schemeClr val="tx2"/>
                </a:solidFill>
              </a:rPr>
              <a:t>taux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  <a:r>
              <a:rPr lang="en-US" sz="2200" b="1" dirty="0" err="1">
                <a:solidFill>
                  <a:schemeClr val="tx2"/>
                </a:solidFill>
              </a:rPr>
              <a:t>d’exploitabilité</a:t>
            </a:r>
            <a:r>
              <a:rPr lang="en-US" sz="2200" b="1" dirty="0">
                <a:solidFill>
                  <a:schemeClr val="tx2"/>
                </a:solidFill>
              </a:rPr>
              <a:t> Grand Est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Léger gain de </a:t>
            </a:r>
            <a:r>
              <a:rPr lang="en-US" sz="2200" dirty="0" err="1"/>
              <a:t>qualité</a:t>
            </a:r>
            <a:r>
              <a:rPr lang="en-US" sz="2200" dirty="0"/>
              <a:t> (2-4 %):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mode entrée, transport, transport PEC, motif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err="1"/>
              <a:t>Légère</a:t>
            </a:r>
            <a:r>
              <a:rPr lang="en-US" sz="2200" dirty="0"/>
              <a:t> diminution (1-3 %) 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provenance, </a:t>
            </a:r>
            <a:r>
              <a:rPr lang="en-US" sz="2000" dirty="0" err="1"/>
              <a:t>gravité</a:t>
            </a: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</p:txBody>
      </p:sp>
      <p:cxnSp>
        <p:nvCxnSpPr>
          <p:cNvPr id="17" name="Google Shape;688;p47">
            <a:extLst>
              <a:ext uri="{FF2B5EF4-FFF2-40B4-BE49-F238E27FC236}">
                <a16:creationId xmlns:a16="http://schemas.microsoft.com/office/drawing/2014/main" id="{9DDC01FC-BC16-4296-A167-539ACD58C01B}"/>
              </a:ext>
            </a:extLst>
          </p:cNvPr>
          <p:cNvCxnSpPr>
            <a:cxnSpLocks/>
          </p:cNvCxnSpPr>
          <p:nvPr/>
        </p:nvCxnSpPr>
        <p:spPr>
          <a:xfrm flipV="1">
            <a:off x="1421476" y="5023828"/>
            <a:ext cx="7634063" cy="961336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Google Shape;675;p47">
            <a:extLst>
              <a:ext uri="{FF2B5EF4-FFF2-40B4-BE49-F238E27FC236}">
                <a16:creationId xmlns:a16="http://schemas.microsoft.com/office/drawing/2014/main" id="{84D14051-E4D5-4D94-A99E-9EFC9DFE88D4}"/>
              </a:ext>
            </a:extLst>
          </p:cNvPr>
          <p:cNvSpPr txBox="1">
            <a:spLocks/>
          </p:cNvSpPr>
          <p:nvPr/>
        </p:nvSpPr>
        <p:spPr>
          <a:xfrm>
            <a:off x="6396381" y="788566"/>
            <a:ext cx="5257974" cy="3229762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 err="1">
                <a:solidFill>
                  <a:schemeClr val="tx2"/>
                </a:solidFill>
              </a:rPr>
              <a:t>Différences</a:t>
            </a:r>
            <a:r>
              <a:rPr lang="en-US" sz="2200" b="1" dirty="0">
                <a:solidFill>
                  <a:schemeClr val="tx2"/>
                </a:solidFill>
              </a:rPr>
              <a:t> pour les sous-</a:t>
            </a:r>
            <a:r>
              <a:rPr lang="en-US" sz="2200" b="1" dirty="0" err="1">
                <a:solidFill>
                  <a:schemeClr val="tx2"/>
                </a:solidFill>
              </a:rPr>
              <a:t>régions</a:t>
            </a:r>
            <a:r>
              <a:rPr lang="en-US" sz="2200" b="1" dirty="0">
                <a:solidFill>
                  <a:schemeClr val="tx2"/>
                </a:solidFill>
              </a:rPr>
              <a:t> :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Motif		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Provenance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DP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Transport </a:t>
            </a:r>
          </a:p>
          <a:p>
            <a:pPr>
              <a:spcBef>
                <a:spcPts val="0"/>
              </a:spcBef>
            </a:pPr>
            <a:r>
              <a:rPr lang="en-US" sz="2000" dirty="0" err="1"/>
              <a:t>Gravité</a:t>
            </a: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9A8403E1-27B4-46B8-87A6-2B33627A3F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1773550"/>
              </p:ext>
            </p:extLst>
          </p:nvPr>
        </p:nvGraphicFramePr>
        <p:xfrm>
          <a:off x="971376" y="2978092"/>
          <a:ext cx="4572000" cy="3622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90BAB617-49C7-B513-D2C9-61279988A8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5116405"/>
              </p:ext>
            </p:extLst>
          </p:nvPr>
        </p:nvGraphicFramePr>
        <p:xfrm>
          <a:off x="6529557" y="2791562"/>
          <a:ext cx="4572000" cy="3833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2599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E669CC-A544-485C-8C23-DFE42DA38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90" y="2145898"/>
            <a:ext cx="7431360" cy="1626002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tx2"/>
                </a:solidFill>
              </a:rPr>
              <a:t>Merci de votre attention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42887B87-1B4F-4F59-BACC-C703F0DB0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65296" y="1184130"/>
            <a:ext cx="2566340" cy="574258"/>
          </a:xfrm>
          <a:prstGeom prst="rect">
            <a:avLst/>
          </a:prstGeom>
        </p:spPr>
      </p:pic>
      <p:pic>
        <p:nvPicPr>
          <p:cNvPr id="7" name="Graphique 6">
            <a:extLst>
              <a:ext uri="{FF2B5EF4-FFF2-40B4-BE49-F238E27FC236}">
                <a16:creationId xmlns:a16="http://schemas.microsoft.com/office/drawing/2014/main" id="{8351C661-18D2-403F-B542-C94F91022F16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1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58959" y="4032216"/>
            <a:ext cx="3913458" cy="386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5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Récupération des flux RPU</a:t>
            </a:r>
          </a:p>
        </p:txBody>
      </p:sp>
      <p:sp>
        <p:nvSpPr>
          <p:cNvPr id="4" name="Google Shape;675;p47">
            <a:extLst>
              <a:ext uri="{FF2B5EF4-FFF2-40B4-BE49-F238E27FC236}">
                <a16:creationId xmlns:a16="http://schemas.microsoft.com/office/drawing/2014/main" id="{689C059B-5D91-4B95-A4B8-EDF26E9FE510}"/>
              </a:ext>
            </a:extLst>
          </p:cNvPr>
          <p:cNvSpPr txBox="1">
            <a:spLocks/>
          </p:cNvSpPr>
          <p:nvPr/>
        </p:nvSpPr>
        <p:spPr>
          <a:xfrm>
            <a:off x="923278" y="1824489"/>
            <a:ext cx="10430522" cy="1254578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tx2"/>
                </a:solidFill>
              </a:rPr>
              <a:t>2022 marquée par des problèmes de récupération des RPU : 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" name="Google Shape;676;p47">
            <a:extLst>
              <a:ext uri="{FF2B5EF4-FFF2-40B4-BE49-F238E27FC236}">
                <a16:creationId xmlns:a16="http://schemas.microsoft.com/office/drawing/2014/main" id="{2EBD40F7-4DB8-455B-AF6D-ABBF034B5881}"/>
              </a:ext>
            </a:extLst>
          </p:cNvPr>
          <p:cNvSpPr txBox="1">
            <a:spLocks/>
          </p:cNvSpPr>
          <p:nvPr/>
        </p:nvSpPr>
        <p:spPr>
          <a:xfrm>
            <a:off x="838200" y="3429000"/>
            <a:ext cx="10192966" cy="2340033"/>
          </a:xfrm>
          <a:prstGeom prst="rect">
            <a:avLst/>
          </a:prstGeom>
        </p:spPr>
        <p:txBody>
          <a:bodyPr spcFirstLastPara="1" vert="horz" wrap="square" lIns="91425" tIns="0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>
                    <a:lumMod val="75000"/>
                  </a:schemeClr>
                </a:solidFill>
              </a:rPr>
              <a:t>Établissements du GHT 5 : Verdun, Bar-le-Duc, Vitry-le-François et St-</a:t>
            </a:r>
            <a:r>
              <a:rPr lang="en-US" sz="1600" dirty="0" err="1">
                <a:solidFill>
                  <a:schemeClr val="tx1">
                    <a:lumMod val="75000"/>
                  </a:schemeClr>
                </a:solidFill>
              </a:rPr>
              <a:t>Dizier</a:t>
            </a:r>
            <a:r>
              <a:rPr lang="en-US" sz="1600" dirty="0">
                <a:solidFill>
                  <a:schemeClr val="tx1">
                    <a:lumMod val="75000"/>
                  </a:schemeClr>
                </a:solidFill>
              </a:rPr>
              <a:t> (à partir du 20/04)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>
                    <a:lumMod val="75000"/>
                  </a:schemeClr>
                </a:solidFill>
              </a:rPr>
              <a:t>	Récupération </a:t>
            </a:r>
            <a:r>
              <a:rPr lang="en-US" sz="1600" dirty="0" err="1">
                <a:solidFill>
                  <a:schemeClr val="tx1">
                    <a:lumMod val="75000"/>
                  </a:schemeClr>
                </a:solidFill>
              </a:rPr>
              <a:t>sauf</a:t>
            </a:r>
            <a:r>
              <a:rPr lang="en-US" sz="1600" dirty="0">
                <a:solidFill>
                  <a:schemeClr val="tx1">
                    <a:lumMod val="75000"/>
                  </a:schemeClr>
                </a:solidFill>
              </a:rPr>
              <a:t> pour le </a:t>
            </a:r>
            <a:r>
              <a:rPr lang="en-US" sz="1600" b="1" dirty="0">
                <a:solidFill>
                  <a:schemeClr val="tx1">
                    <a:lumMod val="75000"/>
                  </a:schemeClr>
                </a:solidFill>
              </a:rPr>
              <a:t>CH Bar-le-Duc </a:t>
            </a:r>
            <a:r>
              <a:rPr lang="en-US" sz="1600" dirty="0">
                <a:solidFill>
                  <a:schemeClr val="tx1">
                    <a:lumMod val="75000"/>
                  </a:schemeClr>
                </a:solidFill>
              </a:rPr>
              <a:t>: du 20/04 au 29/08 (132 jours)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>
                    <a:lumMod val="75000"/>
                  </a:schemeClr>
                </a:solidFill>
              </a:rPr>
              <a:t>				Nb de RPU </a:t>
            </a:r>
            <a:r>
              <a:rPr lang="en-US" sz="1600" dirty="0" err="1">
                <a:solidFill>
                  <a:schemeClr val="tx1">
                    <a:lumMod val="75000"/>
                  </a:schemeClr>
                </a:solidFill>
              </a:rPr>
              <a:t>manquants</a:t>
            </a:r>
            <a:r>
              <a:rPr lang="en-US" sz="1600" dirty="0">
                <a:solidFill>
                  <a:schemeClr val="tx1">
                    <a:lumMod val="75000"/>
                  </a:schemeClr>
                </a:solidFill>
              </a:rPr>
              <a:t> estimés :  6 108 </a:t>
            </a:r>
            <a:r>
              <a:rPr lang="en-US" sz="1600" i="1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en-US" sz="1600" i="1" dirty="0" err="1">
                <a:solidFill>
                  <a:schemeClr val="tx1">
                    <a:lumMod val="75000"/>
                  </a:schemeClr>
                </a:solidFill>
              </a:rPr>
              <a:t>estim</a:t>
            </a:r>
            <a:r>
              <a:rPr lang="en-US" sz="1600" i="1" dirty="0">
                <a:solidFill>
                  <a:schemeClr val="tx1">
                    <a:lumMod val="75000"/>
                  </a:schemeClr>
                </a:solidFill>
              </a:rPr>
              <a:t>. </a:t>
            </a:r>
            <a:r>
              <a:rPr lang="en-US" sz="1600" i="1" dirty="0" err="1">
                <a:solidFill>
                  <a:schemeClr val="tx1">
                    <a:lumMod val="75000"/>
                  </a:schemeClr>
                </a:solidFill>
              </a:rPr>
              <a:t>annuelle</a:t>
            </a:r>
            <a:r>
              <a:rPr lang="en-US" sz="1600" i="1" dirty="0">
                <a:solidFill>
                  <a:schemeClr val="tx1">
                    <a:lumMod val="75000"/>
                  </a:schemeClr>
                </a:solidFill>
              </a:rPr>
              <a:t> 15 879)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1">
                    <a:lumMod val="75000"/>
                  </a:schemeClr>
                </a:solidFill>
              </a:rPr>
              <a:t>Établissements du GHT 1 : Charleville, Charleville pédiatrie et Sedan (à partir du 03/10) =&gt; </a:t>
            </a:r>
            <a:r>
              <a:rPr lang="en-US" sz="1600" b="1" dirty="0">
                <a:solidFill>
                  <a:schemeClr val="tx1">
                    <a:lumMod val="75000"/>
                  </a:schemeClr>
                </a:solidFill>
              </a:rPr>
              <a:t>Récupération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 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</p:txBody>
      </p:sp>
      <p:cxnSp>
        <p:nvCxnSpPr>
          <p:cNvPr id="54" name="Google Shape;823;p50">
            <a:extLst>
              <a:ext uri="{FF2B5EF4-FFF2-40B4-BE49-F238E27FC236}">
                <a16:creationId xmlns:a16="http://schemas.microsoft.com/office/drawing/2014/main" id="{4AB55837-5F38-4342-AEAE-D6BF31A4ECAB}"/>
              </a:ext>
            </a:extLst>
          </p:cNvPr>
          <p:cNvCxnSpPr/>
          <p:nvPr/>
        </p:nvCxnSpPr>
        <p:spPr>
          <a:xfrm>
            <a:off x="923278" y="3295198"/>
            <a:ext cx="2743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669668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Nombre de passages - Évolution</a:t>
            </a:r>
          </a:p>
        </p:txBody>
      </p:sp>
      <p:sp>
        <p:nvSpPr>
          <p:cNvPr id="4" name="Google Shape;675;p47">
            <a:extLst>
              <a:ext uri="{FF2B5EF4-FFF2-40B4-BE49-F238E27FC236}">
                <a16:creationId xmlns:a16="http://schemas.microsoft.com/office/drawing/2014/main" id="{689C059B-5D91-4B95-A4B8-EDF26E9FE510}"/>
              </a:ext>
            </a:extLst>
          </p:cNvPr>
          <p:cNvSpPr txBox="1">
            <a:spLocks/>
          </p:cNvSpPr>
          <p:nvPr/>
        </p:nvSpPr>
        <p:spPr>
          <a:xfrm>
            <a:off x="923278" y="2043155"/>
            <a:ext cx="4373380" cy="798986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1 545 930</a:t>
            </a:r>
            <a:r>
              <a:rPr lang="en-US" sz="2200" dirty="0"/>
              <a:t> 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passages dans le Grand Est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</a:rPr>
              <a:t>en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 2022</a:t>
            </a:r>
            <a:endParaRPr lang="en-US" sz="2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Google Shape;676;p47">
            <a:extLst>
              <a:ext uri="{FF2B5EF4-FFF2-40B4-BE49-F238E27FC236}">
                <a16:creationId xmlns:a16="http://schemas.microsoft.com/office/drawing/2014/main" id="{2EBD40F7-4DB8-455B-AF6D-ABBF034B5881}"/>
              </a:ext>
            </a:extLst>
          </p:cNvPr>
          <p:cNvSpPr txBox="1">
            <a:spLocks/>
          </p:cNvSpPr>
          <p:nvPr/>
        </p:nvSpPr>
        <p:spPr>
          <a:xfrm>
            <a:off x="838200" y="3429000"/>
            <a:ext cx="3767051" cy="2340033"/>
          </a:xfrm>
          <a:prstGeom prst="rect">
            <a:avLst/>
          </a:prstGeom>
        </p:spPr>
        <p:txBody>
          <a:bodyPr spcFirstLastPara="1" vert="horz" wrap="square" lIns="91425" tIns="0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 err="1">
                <a:solidFill>
                  <a:schemeClr val="tx1">
                    <a:lumMod val="50000"/>
                  </a:schemeClr>
                </a:solidFill>
              </a:rPr>
              <a:t>Soit</a:t>
            </a: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 +7,9 % par rapport à 2020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2019-2020 :   -18,6 %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2020-2021 :   +11,9 %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Niveau de 2019 = 1 573 407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Alsace +9,3 %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Champagne-Ardenne +7,2%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</a:rPr>
              <a:t>Lorraine +7,1%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</p:txBody>
      </p:sp>
      <p:cxnSp>
        <p:nvCxnSpPr>
          <p:cNvPr id="17" name="Google Shape;688;p47">
            <a:extLst>
              <a:ext uri="{FF2B5EF4-FFF2-40B4-BE49-F238E27FC236}">
                <a16:creationId xmlns:a16="http://schemas.microsoft.com/office/drawing/2014/main" id="{9DDC01FC-BC16-4296-A167-539ACD58C01B}"/>
              </a:ext>
            </a:extLst>
          </p:cNvPr>
          <p:cNvCxnSpPr>
            <a:cxnSpLocks/>
          </p:cNvCxnSpPr>
          <p:nvPr/>
        </p:nvCxnSpPr>
        <p:spPr>
          <a:xfrm flipV="1">
            <a:off x="1421476" y="5023828"/>
            <a:ext cx="7634063" cy="961336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" name="Google Shape;823;p50">
            <a:extLst>
              <a:ext uri="{FF2B5EF4-FFF2-40B4-BE49-F238E27FC236}">
                <a16:creationId xmlns:a16="http://schemas.microsoft.com/office/drawing/2014/main" id="{4AB55837-5F38-4342-AEAE-D6BF31A4ECAB}"/>
              </a:ext>
            </a:extLst>
          </p:cNvPr>
          <p:cNvCxnSpPr/>
          <p:nvPr/>
        </p:nvCxnSpPr>
        <p:spPr>
          <a:xfrm>
            <a:off x="923278" y="3295198"/>
            <a:ext cx="2743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D3C9791B-0535-4565-BA33-0E95B9D160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384936"/>
              </p:ext>
            </p:extLst>
          </p:nvPr>
        </p:nvGraphicFramePr>
        <p:xfrm>
          <a:off x="5879934" y="1858323"/>
          <a:ext cx="5598704" cy="4036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9800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3932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Répartition par âge et par sexe</a:t>
            </a:r>
          </a:p>
        </p:txBody>
      </p:sp>
      <p:sp>
        <p:nvSpPr>
          <p:cNvPr id="4" name="Google Shape;675;p47">
            <a:extLst>
              <a:ext uri="{FF2B5EF4-FFF2-40B4-BE49-F238E27FC236}">
                <a16:creationId xmlns:a16="http://schemas.microsoft.com/office/drawing/2014/main" id="{689C059B-5D91-4B95-A4B8-EDF26E9FE510}"/>
              </a:ext>
            </a:extLst>
          </p:cNvPr>
          <p:cNvSpPr txBox="1">
            <a:spLocks/>
          </p:cNvSpPr>
          <p:nvPr/>
        </p:nvSpPr>
        <p:spPr>
          <a:xfrm>
            <a:off x="923278" y="1567528"/>
            <a:ext cx="4373380" cy="1201103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 err="1">
                <a:solidFill>
                  <a:schemeClr val="tx2"/>
                </a:solidFill>
              </a:rPr>
              <a:t>Âge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  <a:r>
              <a:rPr lang="en-US" sz="2200" b="1" dirty="0" err="1">
                <a:solidFill>
                  <a:schemeClr val="tx2"/>
                </a:solidFill>
              </a:rPr>
              <a:t>moyen</a:t>
            </a:r>
            <a:r>
              <a:rPr lang="en-US" sz="2200" b="1" dirty="0">
                <a:solidFill>
                  <a:schemeClr val="tx2"/>
                </a:solidFill>
              </a:rPr>
              <a:t> : 39,8 </a:t>
            </a:r>
            <a:r>
              <a:rPr lang="en-US" sz="2200" b="1" dirty="0" err="1">
                <a:solidFill>
                  <a:schemeClr val="tx2"/>
                </a:solidFill>
              </a:rPr>
              <a:t>ans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2021 : 40,7 ans</a:t>
            </a:r>
            <a:endParaRPr lang="en-US" sz="2200" i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2019 : 39,7 </a:t>
            </a:r>
            <a:r>
              <a:rPr lang="en-US" sz="2200" dirty="0" err="1"/>
              <a:t>ans</a:t>
            </a:r>
            <a:endParaRPr lang="en-US" sz="2200" dirty="0"/>
          </a:p>
        </p:txBody>
      </p:sp>
      <p:sp>
        <p:nvSpPr>
          <p:cNvPr id="5" name="Google Shape;676;p47">
            <a:extLst>
              <a:ext uri="{FF2B5EF4-FFF2-40B4-BE49-F238E27FC236}">
                <a16:creationId xmlns:a16="http://schemas.microsoft.com/office/drawing/2014/main" id="{2EBD40F7-4DB8-455B-AF6D-ABBF034B5881}"/>
              </a:ext>
            </a:extLst>
          </p:cNvPr>
          <p:cNvSpPr txBox="1">
            <a:spLocks/>
          </p:cNvSpPr>
          <p:nvPr/>
        </p:nvSpPr>
        <p:spPr>
          <a:xfrm>
            <a:off x="825756" y="2999098"/>
            <a:ext cx="3767051" cy="2340033"/>
          </a:xfrm>
          <a:prstGeom prst="rect">
            <a:avLst/>
          </a:prstGeom>
        </p:spPr>
        <p:txBody>
          <a:bodyPr spcFirstLastPara="1" vert="horz" wrap="square" lIns="91425" tIns="0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Alsace : 39,0 </a:t>
            </a:r>
            <a:r>
              <a:rPr lang="en-US" sz="1600" dirty="0" err="1"/>
              <a:t>ans</a:t>
            </a:r>
            <a:r>
              <a:rPr lang="en-US" sz="1600" dirty="0"/>
              <a:t>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Champagne-Ardenne : 40,2 </a:t>
            </a:r>
            <a:r>
              <a:rPr lang="en-US" sz="1600" dirty="0" err="1"/>
              <a:t>ans</a:t>
            </a:r>
            <a:r>
              <a:rPr lang="en-US" sz="1600" dirty="0"/>
              <a:t>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Lorraine : 40,3 </a:t>
            </a:r>
            <a:r>
              <a:rPr lang="en-US" sz="1600" dirty="0" err="1"/>
              <a:t>ans</a:t>
            </a:r>
            <a:r>
              <a:rPr lang="en-US" sz="1600" dirty="0"/>
              <a:t>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</p:txBody>
      </p:sp>
      <p:cxnSp>
        <p:nvCxnSpPr>
          <p:cNvPr id="17" name="Google Shape;688;p47">
            <a:extLst>
              <a:ext uri="{FF2B5EF4-FFF2-40B4-BE49-F238E27FC236}">
                <a16:creationId xmlns:a16="http://schemas.microsoft.com/office/drawing/2014/main" id="{9DDC01FC-BC16-4296-A167-539ACD58C01B}"/>
              </a:ext>
            </a:extLst>
          </p:cNvPr>
          <p:cNvCxnSpPr>
            <a:cxnSpLocks/>
          </p:cNvCxnSpPr>
          <p:nvPr/>
        </p:nvCxnSpPr>
        <p:spPr>
          <a:xfrm flipV="1">
            <a:off x="1421476" y="5023828"/>
            <a:ext cx="7634063" cy="961336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" name="Google Shape;823;p50">
            <a:extLst>
              <a:ext uri="{FF2B5EF4-FFF2-40B4-BE49-F238E27FC236}">
                <a16:creationId xmlns:a16="http://schemas.microsoft.com/office/drawing/2014/main" id="{4AB55837-5F38-4342-AEAE-D6BF31A4ECAB}"/>
              </a:ext>
            </a:extLst>
          </p:cNvPr>
          <p:cNvCxnSpPr/>
          <p:nvPr/>
        </p:nvCxnSpPr>
        <p:spPr>
          <a:xfrm>
            <a:off x="923278" y="2887875"/>
            <a:ext cx="2743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Google Shape;675;p47">
            <a:extLst>
              <a:ext uri="{FF2B5EF4-FFF2-40B4-BE49-F238E27FC236}">
                <a16:creationId xmlns:a16="http://schemas.microsoft.com/office/drawing/2014/main" id="{AC02546F-67C0-485E-839D-4929C4A1B661}"/>
              </a:ext>
            </a:extLst>
          </p:cNvPr>
          <p:cNvSpPr txBox="1">
            <a:spLocks/>
          </p:cNvSpPr>
          <p:nvPr/>
        </p:nvSpPr>
        <p:spPr>
          <a:xfrm>
            <a:off x="923278" y="4084753"/>
            <a:ext cx="4862380" cy="1455677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Sex ratio : 1,09 hommes / femme</a:t>
            </a: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2021 : 1,08</a:t>
            </a:r>
            <a:endParaRPr lang="en-US" sz="2200" i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2019 : 1,06</a:t>
            </a:r>
          </a:p>
        </p:txBody>
      </p:sp>
      <p:cxnSp>
        <p:nvCxnSpPr>
          <p:cNvPr id="13" name="Google Shape;823;p50">
            <a:extLst>
              <a:ext uri="{FF2B5EF4-FFF2-40B4-BE49-F238E27FC236}">
                <a16:creationId xmlns:a16="http://schemas.microsoft.com/office/drawing/2014/main" id="{165C71C4-483A-424E-AC34-811AEA5D5123}"/>
              </a:ext>
            </a:extLst>
          </p:cNvPr>
          <p:cNvCxnSpPr/>
          <p:nvPr/>
        </p:nvCxnSpPr>
        <p:spPr>
          <a:xfrm>
            <a:off x="923278" y="5456506"/>
            <a:ext cx="2743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Google Shape;676;p47">
            <a:extLst>
              <a:ext uri="{FF2B5EF4-FFF2-40B4-BE49-F238E27FC236}">
                <a16:creationId xmlns:a16="http://schemas.microsoft.com/office/drawing/2014/main" id="{B2F74710-8A43-45E0-9322-B29150E2E1AD}"/>
              </a:ext>
            </a:extLst>
          </p:cNvPr>
          <p:cNvSpPr txBox="1">
            <a:spLocks/>
          </p:cNvSpPr>
          <p:nvPr/>
        </p:nvSpPr>
        <p:spPr>
          <a:xfrm>
            <a:off x="838200" y="5507378"/>
            <a:ext cx="3767051" cy="802178"/>
          </a:xfrm>
          <a:prstGeom prst="rect">
            <a:avLst/>
          </a:prstGeom>
        </p:spPr>
        <p:txBody>
          <a:bodyPr spcFirstLastPara="1" vert="horz" wrap="square" lIns="91425" tIns="0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Alsace : 1,09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Champagne-Ardenne : 1,08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Lorraine : 1,10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7BE1578B-C560-42EC-A8BF-3B328156CA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1158496"/>
              </p:ext>
            </p:extLst>
          </p:nvPr>
        </p:nvGraphicFramePr>
        <p:xfrm>
          <a:off x="4840976" y="1567529"/>
          <a:ext cx="6960524" cy="4288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382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Arrivées – Horaires de passages</a:t>
            </a:r>
          </a:p>
        </p:txBody>
      </p:sp>
      <p:cxnSp>
        <p:nvCxnSpPr>
          <p:cNvPr id="17" name="Google Shape;688;p47">
            <a:extLst>
              <a:ext uri="{FF2B5EF4-FFF2-40B4-BE49-F238E27FC236}">
                <a16:creationId xmlns:a16="http://schemas.microsoft.com/office/drawing/2014/main" id="{9DDC01FC-BC16-4296-A167-539ACD58C01B}"/>
              </a:ext>
            </a:extLst>
          </p:cNvPr>
          <p:cNvCxnSpPr>
            <a:cxnSpLocks/>
          </p:cNvCxnSpPr>
          <p:nvPr/>
        </p:nvCxnSpPr>
        <p:spPr>
          <a:xfrm flipV="1">
            <a:off x="1421476" y="5023828"/>
            <a:ext cx="7634063" cy="961336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BD6EAC0E-56AA-46CF-9795-8C533B3B95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1077604"/>
              </p:ext>
            </p:extLst>
          </p:nvPr>
        </p:nvGraphicFramePr>
        <p:xfrm>
          <a:off x="1564089" y="1796041"/>
          <a:ext cx="8124956" cy="4532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8039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094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Arrivées – Mode de transport</a:t>
            </a:r>
          </a:p>
        </p:txBody>
      </p:sp>
      <p:sp>
        <p:nvSpPr>
          <p:cNvPr id="4" name="Google Shape;675;p47">
            <a:extLst>
              <a:ext uri="{FF2B5EF4-FFF2-40B4-BE49-F238E27FC236}">
                <a16:creationId xmlns:a16="http://schemas.microsoft.com/office/drawing/2014/main" id="{689C059B-5D91-4B95-A4B8-EDF26E9FE510}"/>
              </a:ext>
            </a:extLst>
          </p:cNvPr>
          <p:cNvSpPr txBox="1">
            <a:spLocks/>
          </p:cNvSpPr>
          <p:nvPr/>
        </p:nvSpPr>
        <p:spPr>
          <a:xfrm>
            <a:off x="982000" y="1636503"/>
            <a:ext cx="3489331" cy="4697185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 err="1">
                <a:solidFill>
                  <a:schemeClr val="tx2"/>
                </a:solidFill>
              </a:rPr>
              <a:t>Répartition</a:t>
            </a:r>
            <a:r>
              <a:rPr lang="en-US" sz="2200" b="1" dirty="0">
                <a:solidFill>
                  <a:schemeClr val="tx2"/>
                </a:solidFill>
              </a:rPr>
              <a:t> et </a:t>
            </a:r>
            <a:r>
              <a:rPr lang="en-US" sz="2200" b="1" dirty="0" err="1">
                <a:solidFill>
                  <a:schemeClr val="tx2"/>
                </a:solidFill>
              </a:rPr>
              <a:t>évolution</a:t>
            </a:r>
            <a:r>
              <a:rPr lang="en-US" sz="2200" b="1" dirty="0">
                <a:solidFill>
                  <a:schemeClr val="tx2"/>
                </a:solidFill>
              </a:rPr>
              <a:t> quasi-</a:t>
            </a:r>
            <a:r>
              <a:rPr lang="en-US" sz="2200" b="1" dirty="0" err="1">
                <a:solidFill>
                  <a:schemeClr val="tx2"/>
                </a:solidFill>
              </a:rPr>
              <a:t>identiques</a:t>
            </a: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74011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Alsace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7E6D68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+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7E6D68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d’arrivées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7E6D68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 par SMUR</a:t>
            </a: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Champagne-Ardenne 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+ </a:t>
            </a:r>
            <a:r>
              <a:rPr lang="en-US" sz="2200" dirty="0" err="1"/>
              <a:t>d’arrivées</a:t>
            </a:r>
            <a:r>
              <a:rPr lang="en-US" sz="2200" dirty="0"/>
              <a:t> par </a:t>
            </a:r>
            <a:r>
              <a:rPr lang="en-US" sz="2200" dirty="0" err="1"/>
              <a:t>moyens</a:t>
            </a:r>
            <a:r>
              <a:rPr lang="en-US" sz="2200" dirty="0"/>
              <a:t> personnels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74011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Lorraine 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7E6D68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-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7E6D68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d’arrivées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7E6D68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 par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7E6D68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moyens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7E6D68"/>
                </a:solidFill>
                <a:effectLst/>
                <a:uLnTx/>
                <a:uFillTx/>
                <a:latin typeface="AndesNeue Alt 3 Medium"/>
                <a:ea typeface="+mn-ea"/>
                <a:cs typeface="+mn-cs"/>
              </a:rPr>
              <a:t> personnels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dirty="0">
                <a:solidFill>
                  <a:srgbClr val="7E6D68"/>
                </a:solidFill>
                <a:latin typeface="AndesNeue Alt 3 Medium"/>
                <a:ea typeface="+mn-ea"/>
                <a:cs typeface="+mn-cs"/>
              </a:rPr>
              <a:t>+ </a:t>
            </a:r>
            <a:r>
              <a:rPr lang="en-US" sz="2200" dirty="0" err="1">
                <a:solidFill>
                  <a:srgbClr val="7E6D68"/>
                </a:solidFill>
                <a:latin typeface="AndesNeue Alt 3 Medium"/>
                <a:ea typeface="+mn-ea"/>
                <a:cs typeface="+mn-cs"/>
              </a:rPr>
              <a:t>d’arrivées</a:t>
            </a:r>
            <a:r>
              <a:rPr lang="en-US" sz="2200" dirty="0">
                <a:solidFill>
                  <a:srgbClr val="7E6D68"/>
                </a:solidFill>
                <a:latin typeface="AndesNeue Alt 3 Medium"/>
                <a:ea typeface="+mn-ea"/>
                <a:cs typeface="+mn-cs"/>
              </a:rPr>
              <a:t> par ambulance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7E6D68"/>
              </a:solidFill>
              <a:effectLst/>
              <a:uLnTx/>
              <a:uFillTx/>
              <a:latin typeface="AndesNeue Alt 3 Medium"/>
              <a:ea typeface="+mn-ea"/>
              <a:cs typeface="+mn-c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5D48DDFD-51C0-4ABB-8E9A-F7F107D983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9093259"/>
              </p:ext>
            </p:extLst>
          </p:nvPr>
        </p:nvGraphicFramePr>
        <p:xfrm>
          <a:off x="4281360" y="1690688"/>
          <a:ext cx="7097086" cy="4529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549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Gravité – CCMU 1 et CCMU 4 et 5 </a:t>
            </a:r>
          </a:p>
        </p:txBody>
      </p:sp>
      <p:sp>
        <p:nvSpPr>
          <p:cNvPr id="4" name="Google Shape;675;p47">
            <a:extLst>
              <a:ext uri="{FF2B5EF4-FFF2-40B4-BE49-F238E27FC236}">
                <a16:creationId xmlns:a16="http://schemas.microsoft.com/office/drawing/2014/main" id="{689C059B-5D91-4B95-A4B8-EDF26E9FE510}"/>
              </a:ext>
            </a:extLst>
          </p:cNvPr>
          <p:cNvSpPr txBox="1">
            <a:spLocks/>
          </p:cNvSpPr>
          <p:nvPr/>
        </p:nvSpPr>
        <p:spPr>
          <a:xfrm>
            <a:off x="923278" y="1784296"/>
            <a:ext cx="3324526" cy="1428574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Évolution Grand Est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/>
              <a:t>Augmentation de la part des CCMU 1</a:t>
            </a:r>
          </a:p>
        </p:txBody>
      </p:sp>
      <p:cxnSp>
        <p:nvCxnSpPr>
          <p:cNvPr id="17" name="Google Shape;688;p47">
            <a:extLst>
              <a:ext uri="{FF2B5EF4-FFF2-40B4-BE49-F238E27FC236}">
                <a16:creationId xmlns:a16="http://schemas.microsoft.com/office/drawing/2014/main" id="{9DDC01FC-BC16-4296-A167-539ACD58C01B}"/>
              </a:ext>
            </a:extLst>
          </p:cNvPr>
          <p:cNvCxnSpPr>
            <a:cxnSpLocks/>
          </p:cNvCxnSpPr>
          <p:nvPr/>
        </p:nvCxnSpPr>
        <p:spPr>
          <a:xfrm flipV="1">
            <a:off x="1421476" y="5023828"/>
            <a:ext cx="7634063" cy="961336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Google Shape;676;p47">
            <a:extLst>
              <a:ext uri="{FF2B5EF4-FFF2-40B4-BE49-F238E27FC236}">
                <a16:creationId xmlns:a16="http://schemas.microsoft.com/office/drawing/2014/main" id="{756843A0-2E50-4AB6-98B1-856784A757EC}"/>
              </a:ext>
            </a:extLst>
          </p:cNvPr>
          <p:cNvSpPr txBox="1">
            <a:spLocks/>
          </p:cNvSpPr>
          <p:nvPr/>
        </p:nvSpPr>
        <p:spPr>
          <a:xfrm>
            <a:off x="838200" y="3380793"/>
            <a:ext cx="3540853" cy="2793504"/>
          </a:xfrm>
          <a:prstGeom prst="rect">
            <a:avLst/>
          </a:prstGeom>
        </p:spPr>
        <p:txBody>
          <a:bodyPr spcFirstLastPara="1" vert="horz" wrap="square" lIns="91425" tIns="0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Champagne-Ardenne</a:t>
            </a:r>
            <a:r>
              <a:rPr lang="en-US" sz="1600" dirty="0"/>
              <a:t>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Part importante des CCMU 1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Passée de 22% à 27% entre 2021 et 2022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E74011"/>
                </a:solidFill>
                <a:effectLst/>
                <a:uLnTx/>
                <a:uFillTx/>
                <a:latin typeface="AndesNeue Alt 3 Black"/>
                <a:ea typeface="+mn-ea"/>
                <a:cs typeface="+mn-cs"/>
              </a:rPr>
              <a:t>Lorraine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7E6D68"/>
              </a:solidFill>
              <a:effectLst/>
              <a:uLnTx/>
              <a:uFillTx/>
              <a:latin typeface="AndesNeue Alt 3 Medium"/>
              <a:ea typeface="+mn-ea"/>
              <a:cs typeface="+mn-c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Part la </a:t>
            </a:r>
            <a:r>
              <a:rPr lang="en-US" sz="2000" dirty="0" err="1"/>
              <a:t>moins</a:t>
            </a:r>
            <a:r>
              <a:rPr lang="en-US" sz="2000" dirty="0"/>
              <a:t> </a:t>
            </a:r>
            <a:r>
              <a:rPr lang="en-US" sz="2000" dirty="0" err="1"/>
              <a:t>élevée</a:t>
            </a:r>
            <a:r>
              <a:rPr lang="en-US" sz="2000" dirty="0"/>
              <a:t> de CCMU 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4E004186-722A-4261-9E13-77AD536F06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4244527"/>
              </p:ext>
            </p:extLst>
          </p:nvPr>
        </p:nvGraphicFramePr>
        <p:xfrm>
          <a:off x="4561797" y="1798045"/>
          <a:ext cx="6939509" cy="4612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6873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105" y="-65523"/>
            <a:ext cx="10515600" cy="1030257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Diagnostic principal</a:t>
            </a:r>
          </a:p>
        </p:txBody>
      </p:sp>
      <p:cxnSp>
        <p:nvCxnSpPr>
          <p:cNvPr id="17" name="Google Shape;688;p47">
            <a:extLst>
              <a:ext uri="{FF2B5EF4-FFF2-40B4-BE49-F238E27FC236}">
                <a16:creationId xmlns:a16="http://schemas.microsoft.com/office/drawing/2014/main" id="{9DDC01FC-BC16-4296-A167-539ACD58C01B}"/>
              </a:ext>
            </a:extLst>
          </p:cNvPr>
          <p:cNvCxnSpPr>
            <a:cxnSpLocks/>
          </p:cNvCxnSpPr>
          <p:nvPr/>
        </p:nvCxnSpPr>
        <p:spPr>
          <a:xfrm flipV="1">
            <a:off x="1421476" y="5023828"/>
            <a:ext cx="7634063" cy="961336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Google Shape;675;p47">
            <a:extLst>
              <a:ext uri="{FF2B5EF4-FFF2-40B4-BE49-F238E27FC236}">
                <a16:creationId xmlns:a16="http://schemas.microsoft.com/office/drawing/2014/main" id="{720D1323-078E-43BD-9DE2-AA51704126F4}"/>
              </a:ext>
            </a:extLst>
          </p:cNvPr>
          <p:cNvSpPr txBox="1">
            <a:spLocks/>
          </p:cNvSpPr>
          <p:nvPr/>
        </p:nvSpPr>
        <p:spPr>
          <a:xfrm>
            <a:off x="914962" y="5645791"/>
            <a:ext cx="3324526" cy="1339058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DP </a:t>
            </a:r>
            <a:r>
              <a:rPr lang="en-US" sz="2200" b="1" dirty="0" err="1">
                <a:solidFill>
                  <a:schemeClr val="tx2"/>
                </a:solidFill>
              </a:rPr>
              <a:t>exploitables</a:t>
            </a:r>
            <a:r>
              <a:rPr lang="en-US" sz="2200" b="1" dirty="0">
                <a:solidFill>
                  <a:schemeClr val="tx2"/>
                </a:solidFill>
              </a:rPr>
              <a:t> : 87 % </a:t>
            </a:r>
            <a:r>
              <a:rPr lang="en-US" sz="1600" dirty="0"/>
              <a:t>(=)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Lorraine : 92 %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Champagne-Ardenne : 92 %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Alsace : 76 %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94C265DD-26E5-453F-ADAC-267BDF5E3D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69543"/>
              </p:ext>
            </p:extLst>
          </p:nvPr>
        </p:nvGraphicFramePr>
        <p:xfrm>
          <a:off x="4877178" y="1652027"/>
          <a:ext cx="6918742" cy="448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Google Shape;675;p47">
            <a:extLst>
              <a:ext uri="{FF2B5EF4-FFF2-40B4-BE49-F238E27FC236}">
                <a16:creationId xmlns:a16="http://schemas.microsoft.com/office/drawing/2014/main" id="{71ACC154-C1BF-2327-36D2-A017FE65D7D8}"/>
              </a:ext>
            </a:extLst>
          </p:cNvPr>
          <p:cNvSpPr txBox="1">
            <a:spLocks/>
          </p:cNvSpPr>
          <p:nvPr/>
        </p:nvSpPr>
        <p:spPr>
          <a:xfrm>
            <a:off x="914961" y="1266301"/>
            <a:ext cx="3682206" cy="3757527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Évolution Grand Est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Augmentation DP </a:t>
            </a:r>
            <a:r>
              <a:rPr lang="en-US" sz="2000" dirty="0" err="1"/>
              <a:t>médico-chirurgicaux</a:t>
            </a:r>
            <a:r>
              <a:rPr lang="en-US" sz="2000" dirty="0"/>
              <a:t> vs </a:t>
            </a:r>
            <a:r>
              <a:rPr lang="en-US" sz="2000" dirty="0" err="1"/>
              <a:t>légère</a:t>
            </a:r>
            <a:r>
              <a:rPr lang="en-US" sz="2000" dirty="0"/>
              <a:t> </a:t>
            </a:r>
            <a:r>
              <a:rPr lang="en-US" sz="2000" dirty="0" err="1"/>
              <a:t>baisse</a:t>
            </a:r>
            <a:r>
              <a:rPr lang="en-US" sz="2000" dirty="0"/>
              <a:t> DP </a:t>
            </a:r>
            <a:r>
              <a:rPr lang="en-US" sz="2000" dirty="0" err="1"/>
              <a:t>traumatologiques</a:t>
            </a: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Alsace </a:t>
            </a: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Part + importante DP </a:t>
            </a:r>
            <a:r>
              <a:rPr lang="en-US" sz="2000" dirty="0" err="1"/>
              <a:t>traumatologiques</a:t>
            </a: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Champagne-Ardenne</a:t>
            </a: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Part + </a:t>
            </a:r>
            <a:r>
              <a:rPr lang="en-US" sz="2000" dirty="0" err="1"/>
              <a:t>faible</a:t>
            </a:r>
            <a:r>
              <a:rPr lang="en-US" sz="2000" dirty="0"/>
              <a:t> de DP </a:t>
            </a:r>
            <a:r>
              <a:rPr lang="en-US" sz="2000" dirty="0" err="1"/>
              <a:t>médico-chirurgicaux</a:t>
            </a: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9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Lorraine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Part + importante DP </a:t>
            </a:r>
            <a:r>
              <a:rPr lang="en-US" sz="2000" dirty="0" err="1"/>
              <a:t>psychiatriques</a:t>
            </a: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30525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C8F4F7-D6DD-4BF4-A31A-3A325F2A6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Durée de passage</a:t>
            </a:r>
          </a:p>
        </p:txBody>
      </p:sp>
      <p:sp>
        <p:nvSpPr>
          <p:cNvPr id="4" name="Google Shape;675;p47">
            <a:extLst>
              <a:ext uri="{FF2B5EF4-FFF2-40B4-BE49-F238E27FC236}">
                <a16:creationId xmlns:a16="http://schemas.microsoft.com/office/drawing/2014/main" id="{689C059B-5D91-4B95-A4B8-EDF26E9FE510}"/>
              </a:ext>
            </a:extLst>
          </p:cNvPr>
          <p:cNvSpPr txBox="1">
            <a:spLocks/>
          </p:cNvSpPr>
          <p:nvPr/>
        </p:nvSpPr>
        <p:spPr>
          <a:xfrm>
            <a:off x="880739" y="1519473"/>
            <a:ext cx="3324526" cy="4537378"/>
          </a:xfrm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Évolution Grand Est </a:t>
            </a:r>
            <a:r>
              <a:rPr lang="en-US" sz="2000" dirty="0"/>
              <a:t>Augmentation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Alsace </a:t>
            </a:r>
            <a:endParaRPr lang="en-US" sz="2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/>
              <a:t>Durées</a:t>
            </a:r>
            <a:r>
              <a:rPr lang="en-US" sz="2000" dirty="0"/>
              <a:t> </a:t>
            </a:r>
            <a:r>
              <a:rPr lang="en-US" sz="2000" dirty="0" err="1"/>
              <a:t>moins</a:t>
            </a:r>
            <a:r>
              <a:rPr lang="en-US" sz="2000" dirty="0"/>
              <a:t> </a:t>
            </a:r>
            <a:r>
              <a:rPr lang="en-US" sz="2000" dirty="0" err="1"/>
              <a:t>élevées</a:t>
            </a: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Champagne-Ardenne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/>
              <a:t>Durées</a:t>
            </a:r>
            <a:r>
              <a:rPr lang="en-US" sz="2000" dirty="0"/>
              <a:t> plus </a:t>
            </a:r>
            <a:r>
              <a:rPr lang="en-US" sz="2000" dirty="0" err="1"/>
              <a:t>importantes</a:t>
            </a:r>
            <a:r>
              <a:rPr lang="en-US" sz="2000" dirty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tx2"/>
                </a:solidFill>
              </a:rPr>
              <a:t>Lorraine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/>
              <a:t>Durées</a:t>
            </a:r>
            <a:r>
              <a:rPr lang="en-US" sz="2000" dirty="0"/>
              <a:t> = Grand Est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/>
          </a:p>
        </p:txBody>
      </p:sp>
      <p:cxnSp>
        <p:nvCxnSpPr>
          <p:cNvPr id="17" name="Google Shape;688;p47">
            <a:extLst>
              <a:ext uri="{FF2B5EF4-FFF2-40B4-BE49-F238E27FC236}">
                <a16:creationId xmlns:a16="http://schemas.microsoft.com/office/drawing/2014/main" id="{9DDC01FC-BC16-4296-A167-539ACD58C01B}"/>
              </a:ext>
            </a:extLst>
          </p:cNvPr>
          <p:cNvCxnSpPr>
            <a:cxnSpLocks/>
          </p:cNvCxnSpPr>
          <p:nvPr/>
        </p:nvCxnSpPr>
        <p:spPr>
          <a:xfrm flipV="1">
            <a:off x="1421476" y="5023828"/>
            <a:ext cx="7634063" cy="961336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Google Shape;676;p47">
            <a:extLst>
              <a:ext uri="{FF2B5EF4-FFF2-40B4-BE49-F238E27FC236}">
                <a16:creationId xmlns:a16="http://schemas.microsoft.com/office/drawing/2014/main" id="{7A867396-FCC7-4BAC-B5FE-F7E604619D98}"/>
              </a:ext>
            </a:extLst>
          </p:cNvPr>
          <p:cNvSpPr txBox="1">
            <a:spLocks/>
          </p:cNvSpPr>
          <p:nvPr/>
        </p:nvSpPr>
        <p:spPr>
          <a:xfrm>
            <a:off x="5452846" y="5022650"/>
            <a:ext cx="5419286" cy="1628642"/>
          </a:xfrm>
          <a:prstGeom prst="rect">
            <a:avLst/>
          </a:prstGeom>
        </p:spPr>
        <p:txBody>
          <a:bodyPr spcFirstLastPara="1" vert="horz" wrap="square" lIns="91425" tIns="0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 err="1">
                <a:solidFill>
                  <a:schemeClr val="tx2"/>
                </a:solidFill>
              </a:rPr>
              <a:t>Prise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en</a:t>
            </a:r>
            <a:r>
              <a:rPr lang="en-US" sz="1600" dirty="0">
                <a:solidFill>
                  <a:schemeClr val="tx2"/>
                </a:solidFill>
              </a:rPr>
              <a:t> charge </a:t>
            </a:r>
            <a:r>
              <a:rPr lang="en-US" sz="1600" dirty="0" err="1">
                <a:solidFill>
                  <a:schemeClr val="tx2"/>
                </a:solidFill>
              </a:rPr>
              <a:t>en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moins</a:t>
            </a:r>
            <a:r>
              <a:rPr lang="en-US" sz="1600" dirty="0">
                <a:solidFill>
                  <a:schemeClr val="tx2"/>
                </a:solidFill>
              </a:rPr>
              <a:t> de 4h : 62% </a:t>
            </a:r>
            <a:r>
              <a:rPr lang="en-US" sz="1600" dirty="0"/>
              <a:t>(63% </a:t>
            </a:r>
            <a:r>
              <a:rPr lang="en-US" sz="1600" dirty="0" err="1"/>
              <a:t>en</a:t>
            </a:r>
            <a:r>
              <a:rPr lang="en-US" sz="1600" dirty="0"/>
              <a:t> 2021)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2"/>
                </a:solidFill>
              </a:rPr>
              <a:t>35 % </a:t>
            </a:r>
            <a:r>
              <a:rPr lang="en-US" sz="1600" dirty="0" err="1">
                <a:solidFill>
                  <a:schemeClr val="tx2"/>
                </a:solidFill>
              </a:rPr>
              <a:t>lors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d’une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hospitalisation</a:t>
            </a:r>
            <a:r>
              <a:rPr lang="en-US" sz="1600" dirty="0">
                <a:solidFill>
                  <a:schemeClr val="tx2"/>
                </a:solidFill>
              </a:rPr>
              <a:t> post-urgences </a:t>
            </a:r>
            <a:r>
              <a:rPr lang="en-US" sz="1600" dirty="0"/>
              <a:t>(36% </a:t>
            </a:r>
            <a:r>
              <a:rPr lang="en-US" sz="1600" dirty="0" err="1"/>
              <a:t>en</a:t>
            </a:r>
            <a:r>
              <a:rPr lang="en-US" sz="1600" dirty="0"/>
              <a:t> 2021)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</a:rPr>
              <a:t>68% </a:t>
            </a:r>
            <a:r>
              <a:rPr lang="en-US" sz="1600" dirty="0" err="1">
                <a:solidFill>
                  <a:schemeClr val="tx2"/>
                </a:solidFill>
              </a:rPr>
              <a:t>lors</a:t>
            </a:r>
            <a:r>
              <a:rPr lang="en-US" sz="1600" dirty="0">
                <a:solidFill>
                  <a:schemeClr val="tx2"/>
                </a:solidFill>
              </a:rPr>
              <a:t> d’un retour à domicile </a:t>
            </a:r>
            <a:r>
              <a:rPr lang="en-US" sz="1600" dirty="0"/>
              <a:t>(70% </a:t>
            </a:r>
            <a:r>
              <a:rPr lang="en-US" sz="1600" dirty="0" err="1"/>
              <a:t>en</a:t>
            </a:r>
            <a:r>
              <a:rPr lang="en-US" sz="1600" dirty="0"/>
              <a:t> 2021)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/>
          </a:p>
          <a:p>
            <a:pPr>
              <a:spcBef>
                <a:spcPts val="0"/>
              </a:spcBef>
              <a:buFontTx/>
              <a:buChar char="-"/>
            </a:pPr>
            <a:endParaRPr lang="en-US" sz="1600" dirty="0"/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096F067A-D1D6-47BB-B2F1-8DD27AB45B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0754310"/>
              </p:ext>
            </p:extLst>
          </p:nvPr>
        </p:nvGraphicFramePr>
        <p:xfrm>
          <a:off x="4933626" y="1444914"/>
          <a:ext cx="6928407" cy="3361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51724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st-Rescue - Theme">
      <a:dk1>
        <a:srgbClr val="7E6D68"/>
      </a:dk1>
      <a:lt1>
        <a:srgbClr val="FFFFFF"/>
      </a:lt1>
      <a:dk2>
        <a:srgbClr val="E74011"/>
      </a:dk2>
      <a:lt2>
        <a:srgbClr val="FFFFFF"/>
      </a:lt2>
      <a:accent1>
        <a:srgbClr val="E74011"/>
      </a:accent1>
      <a:accent2>
        <a:srgbClr val="76C1E7"/>
      </a:accent2>
      <a:accent3>
        <a:srgbClr val="FFFFFF"/>
      </a:accent3>
      <a:accent4>
        <a:srgbClr val="FBBA00"/>
      </a:accent4>
      <a:accent5>
        <a:srgbClr val="AFCA0B"/>
      </a:accent5>
      <a:accent6>
        <a:srgbClr val="E6007E"/>
      </a:accent6>
      <a:hlink>
        <a:srgbClr val="E74011"/>
      </a:hlink>
      <a:folHlink>
        <a:srgbClr val="A81815"/>
      </a:folHlink>
    </a:clrScheme>
    <a:fontScheme name="Est Rescue - Andes Neue Alt 3">
      <a:majorFont>
        <a:latin typeface="AndesNeue Alt 3 Black"/>
        <a:ea typeface=""/>
        <a:cs typeface=""/>
      </a:majorFont>
      <a:minorFont>
        <a:latin typeface="AndesNeue Alt 3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Est-Rescue.potx" id="{D8873C61-3375-487C-AF59-3137EC95A5BD}" vid="{12EE6E6E-C158-4EC0-B416-07133C8C6EAF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 Est-Rescue</Template>
  <TotalTime>778</TotalTime>
  <Words>500</Words>
  <Application>Microsoft Office PowerPoint</Application>
  <PresentationFormat>Grand écran</PresentationFormat>
  <Paragraphs>138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AndesNeue Alt 3 Black</vt:lpstr>
      <vt:lpstr>AndesNeue Alt 3 Medium</vt:lpstr>
      <vt:lpstr>Arial</vt:lpstr>
      <vt:lpstr>Thème Office</vt:lpstr>
      <vt:lpstr>Premières données RPU 2022</vt:lpstr>
      <vt:lpstr>Récupération des flux RPU</vt:lpstr>
      <vt:lpstr>Nombre de passages - Évolution</vt:lpstr>
      <vt:lpstr>Répartition par âge et par sexe</vt:lpstr>
      <vt:lpstr>Arrivées – Horaires de passages</vt:lpstr>
      <vt:lpstr>Arrivées – Mode de transport</vt:lpstr>
      <vt:lpstr>Gravité – CCMU 1 et CCMU 4 et 5 </vt:lpstr>
      <vt:lpstr>Diagnostic principal</vt:lpstr>
      <vt:lpstr>Durée de passage</vt:lpstr>
      <vt:lpstr>Mode de sortie</vt:lpstr>
      <vt:lpstr>Qualité – taux d’exploitabilité</vt:lpstr>
      <vt:lpstr>Merci de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Premières données RPU 2021</dc:title>
  <dc:creator>Lenovo ideacentre</dc:creator>
  <cp:lastModifiedBy>Lenovo ideacentre</cp:lastModifiedBy>
  <cp:revision>22</cp:revision>
  <dcterms:created xsi:type="dcterms:W3CDTF">2022-03-14T08:21:04Z</dcterms:created>
  <dcterms:modified xsi:type="dcterms:W3CDTF">2023-03-13T14:54:41Z</dcterms:modified>
</cp:coreProperties>
</file>