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20" r:id="rId2"/>
    <p:sldId id="354" r:id="rId3"/>
    <p:sldId id="362" r:id="rId4"/>
    <p:sldId id="365" r:id="rId5"/>
    <p:sldId id="366" r:id="rId6"/>
    <p:sldId id="368" r:id="rId7"/>
    <p:sldId id="378" r:id="rId8"/>
    <p:sldId id="369" r:id="rId9"/>
    <p:sldId id="370" r:id="rId10"/>
    <p:sldId id="371" r:id="rId11"/>
    <p:sldId id="367" r:id="rId12"/>
    <p:sldId id="373" r:id="rId13"/>
    <p:sldId id="377" r:id="rId14"/>
    <p:sldId id="376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9FB90E-5574-4165-B011-9C136D4CD9A4}" type="datetimeFigureOut">
              <a:rPr lang="fr-FR" smtClean="0"/>
              <a:t>15/03/2023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C3E845-B234-4D75-9377-56F841CCC6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1435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268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8AF998-D3DE-B556-5121-05C939170B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B62A0E7-E4F6-CA78-BC8B-175ED19AEE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BCFC3F9-55A5-744C-146E-1247C95CA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9DE1F52-AC59-0953-61F4-92369E8F7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6CAF581-A17F-E425-A381-791AB051F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3E3BD-F39E-4FD2-931C-5B33CF6E54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8167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5318E0-7F72-97A9-A522-02B50422B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B887292-7626-1F48-6072-A0AF74E499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6490CE5-C964-2E36-ACC2-E2B3BB741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6387E17-4917-4BA5-C27D-F47A68561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329AA11-A7CE-DB4E-5659-0C9DF9345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3E3BD-F39E-4FD2-931C-5B33CF6E54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5557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0C34E96-F604-9FF6-CEDF-FA8C5D0BCF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34C93C2-E573-4EF0-066D-B1DFDD9092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0BA059F-D2B5-3657-9890-6FACC38A8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B48599A-25C9-785C-690B-C0B859299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31E1450-A0DF-5CEA-4F00-92C7190C1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3E3BD-F39E-4FD2-931C-5B33CF6E54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40217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6F5FFA75-247A-4C8C-99A7-8FA7026719CF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4403035" y="0"/>
            <a:ext cx="7788965" cy="6858000"/>
          </a:xfrm>
          <a:custGeom>
            <a:avLst/>
            <a:gdLst>
              <a:gd name="connsiteX0" fmla="*/ 3894482 w 7788965"/>
              <a:gd name="connsiteY0" fmla="*/ 2146852 h 6858000"/>
              <a:gd name="connsiteX1" fmla="*/ 7788964 w 7788965"/>
              <a:gd name="connsiteY1" fmla="*/ 6858000 h 6858000"/>
              <a:gd name="connsiteX2" fmla="*/ 0 w 7788965"/>
              <a:gd name="connsiteY2" fmla="*/ 6858000 h 6858000"/>
              <a:gd name="connsiteX3" fmla="*/ 0 w 7788965"/>
              <a:gd name="connsiteY3" fmla="*/ 6857999 h 6858000"/>
              <a:gd name="connsiteX4" fmla="*/ 5734705 w 7788965"/>
              <a:gd name="connsiteY4" fmla="*/ 0 h 6858000"/>
              <a:gd name="connsiteX5" fmla="*/ 7788965 w 7788965"/>
              <a:gd name="connsiteY5" fmla="*/ 0 h 6858000"/>
              <a:gd name="connsiteX6" fmla="*/ 7788965 w 7788965"/>
              <a:gd name="connsiteY6" fmla="*/ 6641351 h 6858000"/>
              <a:gd name="connsiteX7" fmla="*/ 4000566 w 7788965"/>
              <a:gd name="connsiteY7" fmla="*/ 2078313 h 6858000"/>
              <a:gd name="connsiteX8" fmla="*/ 2214158 w 7788965"/>
              <a:gd name="connsiteY8" fmla="*/ 0 h 6858000"/>
              <a:gd name="connsiteX9" fmla="*/ 5574803 w 7788965"/>
              <a:gd name="connsiteY9" fmla="*/ 0 h 6858000"/>
              <a:gd name="connsiteX10" fmla="*/ 3894480 w 7788965"/>
              <a:gd name="connsiteY10" fmla="*/ 2032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88965" h="6858000">
                <a:moveTo>
                  <a:pt x="3894482" y="2146852"/>
                </a:moveTo>
                <a:lnTo>
                  <a:pt x="7788964" y="6858000"/>
                </a:lnTo>
                <a:lnTo>
                  <a:pt x="0" y="6858000"/>
                </a:lnTo>
                <a:lnTo>
                  <a:pt x="0" y="6857999"/>
                </a:lnTo>
                <a:close/>
                <a:moveTo>
                  <a:pt x="5734705" y="0"/>
                </a:moveTo>
                <a:lnTo>
                  <a:pt x="7788965" y="0"/>
                </a:lnTo>
                <a:lnTo>
                  <a:pt x="7788965" y="6641351"/>
                </a:lnTo>
                <a:lnTo>
                  <a:pt x="4000566" y="2078313"/>
                </a:lnTo>
                <a:close/>
                <a:moveTo>
                  <a:pt x="2214158" y="0"/>
                </a:moveTo>
                <a:lnTo>
                  <a:pt x="5574803" y="0"/>
                </a:lnTo>
                <a:lnTo>
                  <a:pt x="3894480" y="203268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863883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59604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2D0920-6588-2AB9-9458-0655A1906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56C37E1-E155-6745-2DFB-F7EFB2ABA2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78BE5BD-33D8-5A06-AFFB-804D196BE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BB59F1D-E444-30FE-13E6-A773F5DAF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3265C6B-8D63-30C3-6832-CA52535D4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3E3BD-F39E-4FD2-931C-5B33CF6E54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3718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921FBF-EF03-68A1-D5E9-C0AF4E316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4E1C3A4-58B8-3A78-1CD4-91F368836B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19C1F18-7E1E-1D8F-F2B4-CAF0CD144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E124943-B08C-8B07-BA36-7E732EFB8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FF8766D-EF34-CD4C-6D28-EC0C0BA33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3E3BD-F39E-4FD2-931C-5B33CF6E54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919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E3FCDB-6BBC-34EC-E02E-A04FAF378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3491D86-EA68-30DC-E6EF-3E56448B3A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3829627-D941-DEB8-7949-E3CECA3B6E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05903B3-70F4-67D3-D342-095168393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7FBFB3E-8381-14DE-AA27-599707FFD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A4C18B8-0771-C6C2-7809-514135096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3E3BD-F39E-4FD2-931C-5B33CF6E54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147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27447D-D4E6-076A-876A-05A32D4C6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1DD3794-4A73-49BC-9F04-7C0ED719A4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F5DD6FD-A68E-E0F9-77A9-EE46C27525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9B27F91-6F9D-F7A0-7253-F3E150F736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31205CB-2529-AA01-9902-198985B1E8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399AB55-5A42-1545-5A89-59D1EF96E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394A05F-12C1-3ECC-7067-5878ABD49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53E5E64-E591-4A2F-1EB9-021D7452B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3E3BD-F39E-4FD2-931C-5B33CF6E54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4746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CB28B6-5B6E-AB86-64E8-40FFA2991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17524C1-4C4B-80A4-FBC0-E0759ACB4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4040F2E-F165-CBE2-D15C-67DED534E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B7C652E-7E41-B88A-A095-A4174A097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3E3BD-F39E-4FD2-931C-5B33CF6E54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6191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8E384BD-4E00-483E-5FEA-79F3CD9FD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D15E002-7489-1AC2-3898-EBBA50048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EC455B1-3F4A-81C9-A593-5956D1C52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3E3BD-F39E-4FD2-931C-5B33CF6E54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6699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393000-84EA-48F4-FB1D-EB25824E2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0C78472-02A8-1941-4AC0-451A69043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B4B3F0D-6089-6266-DF4A-99E9F913E1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7E0C06B-1DBF-DEFB-E614-D8EA8F172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65C65B5-1894-57FB-3BFD-BC15697D9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5D34B7E-AB1B-EF45-FDDD-AA275B87A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3E3BD-F39E-4FD2-931C-5B33CF6E54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0294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70E0EF-97F4-D27F-DAB7-238D8B7F6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BD56766-276E-6D1B-88EA-6B9CDF2E72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7DA7700-05D6-C871-D6A5-63355F8BC9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7E4AB3E-91A3-0E8A-99A9-8F1B87533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0AF22EF-E173-2BB9-F8E8-FA5842B67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1C7510B-E98D-6D82-69D8-437A7491E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3E3BD-F39E-4FD2-931C-5B33CF6E54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5566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955118C-2B38-5E6F-2C09-F9F90E3BE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7FF83F7-EDCE-310F-5740-C4C76C47BC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6B2E266-C4BB-7E4B-71B5-781DEC9E23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7C4EDA8-A8CB-9EE9-D1E4-C6A84C471D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BB20D29-2B65-3827-75AB-C11B41ED7E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3E3BD-F39E-4FD2-931C-5B33CF6E54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5985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t-rescue.fr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hyperlink" Target="https://www.pulsy.fr/ideosso/login?service=https://cadran2.pulsy.fr/SASLogon_SSO.html&amp;redirect=https://cadran2.pulsy.fr/SASLogon_SSO_meteourgences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419;p15">
            <a:extLst>
              <a:ext uri="{FF2B5EF4-FFF2-40B4-BE49-F238E27FC236}">
                <a16:creationId xmlns:a16="http://schemas.microsoft.com/office/drawing/2014/main" id="{1976F1B2-EB84-4A62-2338-4301FAC7DAA0}"/>
              </a:ext>
            </a:extLst>
          </p:cNvPr>
          <p:cNvGrpSpPr/>
          <p:nvPr/>
        </p:nvGrpSpPr>
        <p:grpSpPr>
          <a:xfrm>
            <a:off x="0" y="0"/>
            <a:ext cx="12188825" cy="6858000"/>
            <a:chOff x="0" y="0"/>
            <a:chExt cx="24377649" cy="13716000"/>
          </a:xfrm>
          <a:solidFill>
            <a:schemeClr val="bg1">
              <a:alpha val="84000"/>
            </a:schemeClr>
          </a:solidFill>
        </p:grpSpPr>
        <p:pic>
          <p:nvPicPr>
            <p:cNvPr id="18" name="Google Shape;420;p15">
              <a:extLst>
                <a:ext uri="{FF2B5EF4-FFF2-40B4-BE49-F238E27FC236}">
                  <a16:creationId xmlns:a16="http://schemas.microsoft.com/office/drawing/2014/main" id="{7D9D20A4-6DB4-0AD9-3619-9E5907FA60CA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35" y="0"/>
              <a:ext cx="24376380" cy="13716000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19" name="Google Shape;421;p15">
              <a:extLst>
                <a:ext uri="{FF2B5EF4-FFF2-40B4-BE49-F238E27FC236}">
                  <a16:creationId xmlns:a16="http://schemas.microsoft.com/office/drawing/2014/main" id="{64923639-06EE-D950-0C69-4B5FC315C341}"/>
                </a:ext>
              </a:extLst>
            </p:cNvPr>
            <p:cNvSpPr/>
            <p:nvPr/>
          </p:nvSpPr>
          <p:spPr>
            <a:xfrm>
              <a:off x="0" y="0"/>
              <a:ext cx="24377649" cy="137160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5" name="Graphique 14">
            <a:extLst>
              <a:ext uri="{FF2B5EF4-FFF2-40B4-BE49-F238E27FC236}">
                <a16:creationId xmlns:a16="http://schemas.microsoft.com/office/drawing/2014/main" id="{72F89C5E-BBA4-E8A5-91E6-FC19F45661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1720" y="192015"/>
            <a:ext cx="3352434" cy="750159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5003E600-5FD2-0AE8-14BA-6D1891ADE96E}"/>
              </a:ext>
            </a:extLst>
          </p:cNvPr>
          <p:cNvSpPr txBox="1"/>
          <p:nvPr/>
        </p:nvSpPr>
        <p:spPr>
          <a:xfrm>
            <a:off x="218114" y="6325299"/>
            <a:ext cx="11778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Journée Est-RESCUE et AG – Jeudi 16 Mars 2023, Nancy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79ECE49-454F-3829-77E9-347AFD9A3637}"/>
              </a:ext>
            </a:extLst>
          </p:cNvPr>
          <p:cNvSpPr txBox="1"/>
          <p:nvPr/>
        </p:nvSpPr>
        <p:spPr>
          <a:xfrm>
            <a:off x="721453" y="2294552"/>
            <a:ext cx="10880521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>
                <a:solidFill>
                  <a:schemeClr val="accent5">
                    <a:lumMod val="50000"/>
                  </a:schemeClr>
                </a:solidFill>
              </a:rPr>
              <a:t>MONITORING DES URGENCES</a:t>
            </a:r>
          </a:p>
          <a:p>
            <a:pPr algn="ctr"/>
            <a:endParaRPr lang="fr-FR" sz="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fr-FR" sz="2000" b="1" dirty="0">
                <a:solidFill>
                  <a:schemeClr val="accent5">
                    <a:lumMod val="50000"/>
                  </a:schemeClr>
                </a:solidFill>
              </a:rPr>
              <a:t>Accès aux données quotidiennes RPU – ROR – HET</a:t>
            </a:r>
          </a:p>
          <a:p>
            <a:pPr algn="ctr"/>
            <a:endParaRPr lang="fr-FR" sz="20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fr-FR" sz="2000" dirty="0">
                <a:solidFill>
                  <a:schemeClr val="accent5">
                    <a:lumMod val="50000"/>
                  </a:schemeClr>
                </a:solidFill>
              </a:rPr>
              <a:t>Dr Bruno MAIRE</a:t>
            </a:r>
          </a:p>
          <a:p>
            <a:pPr algn="ctr"/>
            <a:endParaRPr lang="fr-FR" sz="20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oogle Shape;419;p15">
            <a:extLst>
              <a:ext uri="{FF2B5EF4-FFF2-40B4-BE49-F238E27FC236}">
                <a16:creationId xmlns:a16="http://schemas.microsoft.com/office/drawing/2014/main" id="{FD329D00-B756-6ADF-7EFA-14ED90176845}"/>
              </a:ext>
            </a:extLst>
          </p:cNvPr>
          <p:cNvGrpSpPr/>
          <p:nvPr/>
        </p:nvGrpSpPr>
        <p:grpSpPr>
          <a:xfrm>
            <a:off x="18186" y="0"/>
            <a:ext cx="12188825" cy="6858000"/>
            <a:chOff x="-1" y="0"/>
            <a:chExt cx="24377648" cy="13716000"/>
          </a:xfrm>
          <a:solidFill>
            <a:schemeClr val="bg1">
              <a:alpha val="86000"/>
            </a:schemeClr>
          </a:solidFill>
        </p:grpSpPr>
        <p:pic>
          <p:nvPicPr>
            <p:cNvPr id="31" name="Google Shape;420;p15">
              <a:extLst>
                <a:ext uri="{FF2B5EF4-FFF2-40B4-BE49-F238E27FC236}">
                  <a16:creationId xmlns:a16="http://schemas.microsoft.com/office/drawing/2014/main" id="{1EF2A8A6-386E-9FC3-901E-F54A931D7E0A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635" y="0"/>
              <a:ext cx="24376380" cy="13716000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32" name="Google Shape;421;p15">
              <a:extLst>
                <a:ext uri="{FF2B5EF4-FFF2-40B4-BE49-F238E27FC236}">
                  <a16:creationId xmlns:a16="http://schemas.microsoft.com/office/drawing/2014/main" id="{AC2CB63F-9F76-606F-CB9B-0004A2354B2D}"/>
                </a:ext>
              </a:extLst>
            </p:cNvPr>
            <p:cNvSpPr/>
            <p:nvPr/>
          </p:nvSpPr>
          <p:spPr>
            <a:xfrm>
              <a:off x="-1" y="0"/>
              <a:ext cx="24377648" cy="137160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" name="ZoneTexte 26">
            <a:extLst>
              <a:ext uri="{FF2B5EF4-FFF2-40B4-BE49-F238E27FC236}">
                <a16:creationId xmlns:a16="http://schemas.microsoft.com/office/drawing/2014/main" id="{A4006F08-3F68-2E84-9CE7-830B047F96CD}"/>
              </a:ext>
            </a:extLst>
          </p:cNvPr>
          <p:cNvSpPr txBox="1"/>
          <p:nvPr/>
        </p:nvSpPr>
        <p:spPr>
          <a:xfrm>
            <a:off x="-1629678" y="1313641"/>
            <a:ext cx="110003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6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fr-FR" sz="16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fr-FR" sz="16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fr-FR" sz="16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fr-FR" sz="16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fr-FR" sz="16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fr-FR" sz="1600" dirty="0"/>
          </a:p>
          <a:p>
            <a:pPr algn="ctr"/>
            <a:endParaRPr lang="fr-FR" sz="1600" dirty="0"/>
          </a:p>
          <a:p>
            <a:pPr algn="ctr"/>
            <a:endParaRPr lang="fr-FR" sz="1600" dirty="0"/>
          </a:p>
          <a:p>
            <a:pPr algn="ctr"/>
            <a:endParaRPr lang="fr-FR" sz="1600" dirty="0"/>
          </a:p>
          <a:p>
            <a:pPr algn="ctr"/>
            <a:endParaRPr lang="fr-FR" sz="1600" dirty="0"/>
          </a:p>
          <a:p>
            <a:pPr algn="ctr"/>
            <a:endParaRPr lang="fr-FR" sz="1600" dirty="0"/>
          </a:p>
          <a:p>
            <a:pPr algn="ctr"/>
            <a:endParaRPr lang="fr-FR" sz="1600" dirty="0"/>
          </a:p>
          <a:p>
            <a:pPr algn="ctr"/>
            <a:endParaRPr lang="fr-FR" sz="1600" dirty="0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FA043C40-22BB-421A-BAD5-0345BA9193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5" y="6351915"/>
            <a:ext cx="1552851" cy="373076"/>
          </a:xfrm>
          <a:prstGeom prst="rect">
            <a:avLst/>
          </a:prstGeom>
        </p:spPr>
      </p:pic>
      <p:sp>
        <p:nvSpPr>
          <p:cNvPr id="9" name="Espace réservé du contenu 2"/>
          <p:cNvSpPr txBox="1">
            <a:spLocks/>
          </p:cNvSpPr>
          <p:nvPr/>
        </p:nvSpPr>
        <p:spPr>
          <a:xfrm>
            <a:off x="716558" y="635182"/>
            <a:ext cx="10967441" cy="538266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z="400" dirty="0">
              <a:solidFill>
                <a:srgbClr val="1A6AA7"/>
              </a:solidFill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fr-FR" sz="1600" dirty="0">
              <a:solidFill>
                <a:srgbClr val="1A6AA7"/>
              </a:solidFill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fr-FR" sz="1600" dirty="0">
              <a:solidFill>
                <a:srgbClr val="1A6AA7"/>
              </a:solidFill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fr-FR" sz="1600" dirty="0">
              <a:solidFill>
                <a:srgbClr val="1A6AA7"/>
              </a:solidFill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fr-FR" sz="1600" dirty="0">
              <a:solidFill>
                <a:srgbClr val="1A6AA7"/>
              </a:solidFill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fr-FR" sz="1600" dirty="0">
              <a:solidFill>
                <a:srgbClr val="1A6AA7"/>
              </a:solidFill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fr-FR" sz="1600" dirty="0">
              <a:solidFill>
                <a:srgbClr val="1A6AA7"/>
              </a:solidFill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fr-FR" sz="1600" dirty="0">
              <a:solidFill>
                <a:srgbClr val="1A6AA7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sz="1600" dirty="0">
              <a:solidFill>
                <a:srgbClr val="1A6AA7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7659" y="465891"/>
            <a:ext cx="8346464" cy="588602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786208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oogle Shape;419;p15">
            <a:extLst>
              <a:ext uri="{FF2B5EF4-FFF2-40B4-BE49-F238E27FC236}">
                <a16:creationId xmlns:a16="http://schemas.microsoft.com/office/drawing/2014/main" id="{FD329D00-B756-6ADF-7EFA-14ED90176845}"/>
              </a:ext>
            </a:extLst>
          </p:cNvPr>
          <p:cNvGrpSpPr/>
          <p:nvPr/>
        </p:nvGrpSpPr>
        <p:grpSpPr>
          <a:xfrm>
            <a:off x="18186" y="0"/>
            <a:ext cx="12188825" cy="6858000"/>
            <a:chOff x="-1" y="0"/>
            <a:chExt cx="24377648" cy="13716000"/>
          </a:xfrm>
          <a:solidFill>
            <a:schemeClr val="bg1">
              <a:alpha val="86000"/>
            </a:schemeClr>
          </a:solidFill>
        </p:grpSpPr>
        <p:pic>
          <p:nvPicPr>
            <p:cNvPr id="31" name="Google Shape;420;p15">
              <a:extLst>
                <a:ext uri="{FF2B5EF4-FFF2-40B4-BE49-F238E27FC236}">
                  <a16:creationId xmlns:a16="http://schemas.microsoft.com/office/drawing/2014/main" id="{1EF2A8A6-386E-9FC3-901E-F54A931D7E0A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635" y="0"/>
              <a:ext cx="24376380" cy="13716000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32" name="Google Shape;421;p15">
              <a:extLst>
                <a:ext uri="{FF2B5EF4-FFF2-40B4-BE49-F238E27FC236}">
                  <a16:creationId xmlns:a16="http://schemas.microsoft.com/office/drawing/2014/main" id="{AC2CB63F-9F76-606F-CB9B-0004A2354B2D}"/>
                </a:ext>
              </a:extLst>
            </p:cNvPr>
            <p:cNvSpPr/>
            <p:nvPr/>
          </p:nvSpPr>
          <p:spPr>
            <a:xfrm>
              <a:off x="-1" y="0"/>
              <a:ext cx="24377648" cy="137160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" name="ZoneTexte 26">
            <a:extLst>
              <a:ext uri="{FF2B5EF4-FFF2-40B4-BE49-F238E27FC236}">
                <a16:creationId xmlns:a16="http://schemas.microsoft.com/office/drawing/2014/main" id="{A4006F08-3F68-2E84-9CE7-830B047F96CD}"/>
              </a:ext>
            </a:extLst>
          </p:cNvPr>
          <p:cNvSpPr txBox="1"/>
          <p:nvPr/>
        </p:nvSpPr>
        <p:spPr>
          <a:xfrm>
            <a:off x="-1629678" y="1313641"/>
            <a:ext cx="110003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6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fr-FR" sz="16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fr-FR" sz="16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fr-FR" sz="16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fr-FR" sz="16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fr-FR" sz="16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fr-FR" sz="1600" dirty="0"/>
          </a:p>
          <a:p>
            <a:pPr algn="ctr"/>
            <a:endParaRPr lang="fr-FR" sz="1600" dirty="0"/>
          </a:p>
          <a:p>
            <a:pPr algn="ctr"/>
            <a:endParaRPr lang="fr-FR" sz="1600" dirty="0"/>
          </a:p>
          <a:p>
            <a:pPr algn="ctr"/>
            <a:endParaRPr lang="fr-FR" sz="1600" dirty="0"/>
          </a:p>
          <a:p>
            <a:pPr algn="ctr"/>
            <a:endParaRPr lang="fr-FR" sz="1600" dirty="0"/>
          </a:p>
          <a:p>
            <a:pPr algn="ctr"/>
            <a:endParaRPr lang="fr-FR" sz="1600" dirty="0"/>
          </a:p>
          <a:p>
            <a:pPr algn="ctr"/>
            <a:endParaRPr lang="fr-FR" sz="1600" dirty="0"/>
          </a:p>
          <a:p>
            <a:pPr algn="ctr"/>
            <a:endParaRPr lang="fr-FR" sz="1600" dirty="0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FA043C40-22BB-421A-BAD5-0345BA9193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5" y="6351915"/>
            <a:ext cx="1523055" cy="365917"/>
          </a:xfrm>
          <a:prstGeom prst="rect">
            <a:avLst/>
          </a:prstGeom>
        </p:spPr>
      </p:pic>
      <p:sp>
        <p:nvSpPr>
          <p:cNvPr id="9" name="Espace réservé du contenu 2"/>
          <p:cNvSpPr txBox="1">
            <a:spLocks/>
          </p:cNvSpPr>
          <p:nvPr/>
        </p:nvSpPr>
        <p:spPr>
          <a:xfrm>
            <a:off x="716558" y="635182"/>
            <a:ext cx="10967441" cy="538266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z="400" dirty="0">
              <a:solidFill>
                <a:srgbClr val="1A6AA7"/>
              </a:solidFill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fr-FR" sz="1600" dirty="0">
              <a:solidFill>
                <a:srgbClr val="1A6AA7"/>
              </a:solidFill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fr-FR" sz="1600" dirty="0">
              <a:solidFill>
                <a:srgbClr val="1A6AA7"/>
              </a:solidFill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fr-FR" sz="1600" dirty="0">
              <a:solidFill>
                <a:srgbClr val="1A6AA7"/>
              </a:solidFill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fr-FR" sz="1600" dirty="0">
              <a:solidFill>
                <a:srgbClr val="1A6AA7"/>
              </a:solidFill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fr-FR" sz="1600" dirty="0">
              <a:solidFill>
                <a:srgbClr val="1A6AA7"/>
              </a:solidFill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fr-FR" sz="1600" dirty="0">
              <a:solidFill>
                <a:srgbClr val="1A6AA7"/>
              </a:solidFill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fr-FR" sz="1600" dirty="0">
              <a:solidFill>
                <a:srgbClr val="1A6AA7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sz="1600" dirty="0">
              <a:solidFill>
                <a:srgbClr val="1A6AA7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7380" y="310618"/>
            <a:ext cx="8421204" cy="596154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176219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oogle Shape;419;p15">
            <a:extLst>
              <a:ext uri="{FF2B5EF4-FFF2-40B4-BE49-F238E27FC236}">
                <a16:creationId xmlns:a16="http://schemas.microsoft.com/office/drawing/2014/main" id="{FD329D00-B756-6ADF-7EFA-14ED90176845}"/>
              </a:ext>
            </a:extLst>
          </p:cNvPr>
          <p:cNvGrpSpPr/>
          <p:nvPr/>
        </p:nvGrpSpPr>
        <p:grpSpPr>
          <a:xfrm>
            <a:off x="18186" y="0"/>
            <a:ext cx="12188825" cy="6858000"/>
            <a:chOff x="-1" y="0"/>
            <a:chExt cx="24377648" cy="13716000"/>
          </a:xfrm>
          <a:solidFill>
            <a:schemeClr val="bg1">
              <a:alpha val="86000"/>
            </a:schemeClr>
          </a:solidFill>
        </p:grpSpPr>
        <p:pic>
          <p:nvPicPr>
            <p:cNvPr id="31" name="Google Shape;420;p15">
              <a:extLst>
                <a:ext uri="{FF2B5EF4-FFF2-40B4-BE49-F238E27FC236}">
                  <a16:creationId xmlns:a16="http://schemas.microsoft.com/office/drawing/2014/main" id="{1EF2A8A6-386E-9FC3-901E-F54A931D7E0A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635" y="0"/>
              <a:ext cx="24376380" cy="13716000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32" name="Google Shape;421;p15">
              <a:extLst>
                <a:ext uri="{FF2B5EF4-FFF2-40B4-BE49-F238E27FC236}">
                  <a16:creationId xmlns:a16="http://schemas.microsoft.com/office/drawing/2014/main" id="{AC2CB63F-9F76-606F-CB9B-0004A2354B2D}"/>
                </a:ext>
              </a:extLst>
            </p:cNvPr>
            <p:cNvSpPr/>
            <p:nvPr/>
          </p:nvSpPr>
          <p:spPr>
            <a:xfrm>
              <a:off x="-1" y="0"/>
              <a:ext cx="24377648" cy="137160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" name="Image 15">
            <a:extLst>
              <a:ext uri="{FF2B5EF4-FFF2-40B4-BE49-F238E27FC236}">
                <a16:creationId xmlns:a16="http://schemas.microsoft.com/office/drawing/2014/main" id="{FA043C40-22BB-421A-BAD5-0345BA9193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6" y="6351915"/>
            <a:ext cx="1365282" cy="328012"/>
          </a:xfrm>
          <a:prstGeom prst="rect">
            <a:avLst/>
          </a:prstGeom>
        </p:spPr>
      </p:pic>
      <p:sp>
        <p:nvSpPr>
          <p:cNvPr id="9" name="Espace réservé du contenu 2"/>
          <p:cNvSpPr txBox="1">
            <a:spLocks/>
          </p:cNvSpPr>
          <p:nvPr/>
        </p:nvSpPr>
        <p:spPr>
          <a:xfrm>
            <a:off x="716558" y="635182"/>
            <a:ext cx="10967441" cy="538266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z="400" dirty="0">
              <a:solidFill>
                <a:srgbClr val="1A6AA7"/>
              </a:solidFill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fr-FR" sz="1600" dirty="0">
              <a:solidFill>
                <a:srgbClr val="1A6AA7"/>
              </a:solidFill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fr-FR" sz="1600" dirty="0">
              <a:solidFill>
                <a:srgbClr val="1A6AA7"/>
              </a:solidFill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fr-FR" sz="1600" dirty="0">
              <a:solidFill>
                <a:srgbClr val="1A6AA7"/>
              </a:solidFill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fr-FR" sz="1600" dirty="0">
              <a:solidFill>
                <a:srgbClr val="1A6AA7"/>
              </a:solidFill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fr-FR" sz="1600" dirty="0">
              <a:solidFill>
                <a:srgbClr val="1A6AA7"/>
              </a:solidFill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fr-FR" sz="1600" dirty="0">
              <a:solidFill>
                <a:srgbClr val="1A6AA7"/>
              </a:solidFill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fr-FR" sz="1600" dirty="0">
              <a:solidFill>
                <a:srgbClr val="1A6AA7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sz="1600" dirty="0">
              <a:solidFill>
                <a:srgbClr val="1A6AA7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5754" y="489467"/>
            <a:ext cx="8376861" cy="586244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8001023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oogle Shape;419;p15">
            <a:extLst>
              <a:ext uri="{FF2B5EF4-FFF2-40B4-BE49-F238E27FC236}">
                <a16:creationId xmlns:a16="http://schemas.microsoft.com/office/drawing/2014/main" id="{FD329D00-B756-6ADF-7EFA-14ED90176845}"/>
              </a:ext>
            </a:extLst>
          </p:cNvPr>
          <p:cNvGrpSpPr/>
          <p:nvPr/>
        </p:nvGrpSpPr>
        <p:grpSpPr>
          <a:xfrm>
            <a:off x="18186" y="0"/>
            <a:ext cx="12188825" cy="6858000"/>
            <a:chOff x="-1" y="0"/>
            <a:chExt cx="24377648" cy="13716000"/>
          </a:xfrm>
          <a:solidFill>
            <a:schemeClr val="bg1">
              <a:alpha val="86000"/>
            </a:schemeClr>
          </a:solidFill>
        </p:grpSpPr>
        <p:pic>
          <p:nvPicPr>
            <p:cNvPr id="31" name="Google Shape;420;p15">
              <a:extLst>
                <a:ext uri="{FF2B5EF4-FFF2-40B4-BE49-F238E27FC236}">
                  <a16:creationId xmlns:a16="http://schemas.microsoft.com/office/drawing/2014/main" id="{1EF2A8A6-386E-9FC3-901E-F54A931D7E0A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635" y="0"/>
              <a:ext cx="24376380" cy="13716000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32" name="Google Shape;421;p15">
              <a:extLst>
                <a:ext uri="{FF2B5EF4-FFF2-40B4-BE49-F238E27FC236}">
                  <a16:creationId xmlns:a16="http://schemas.microsoft.com/office/drawing/2014/main" id="{AC2CB63F-9F76-606F-CB9B-0004A2354B2D}"/>
                </a:ext>
              </a:extLst>
            </p:cNvPr>
            <p:cNvSpPr/>
            <p:nvPr/>
          </p:nvSpPr>
          <p:spPr>
            <a:xfrm>
              <a:off x="-1" y="0"/>
              <a:ext cx="24377648" cy="137160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" name="ZoneTexte 26">
            <a:extLst>
              <a:ext uri="{FF2B5EF4-FFF2-40B4-BE49-F238E27FC236}">
                <a16:creationId xmlns:a16="http://schemas.microsoft.com/office/drawing/2014/main" id="{A4006F08-3F68-2E84-9CE7-830B047F96CD}"/>
              </a:ext>
            </a:extLst>
          </p:cNvPr>
          <p:cNvSpPr txBox="1"/>
          <p:nvPr/>
        </p:nvSpPr>
        <p:spPr>
          <a:xfrm>
            <a:off x="-1629678" y="1313641"/>
            <a:ext cx="110003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6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fr-FR" sz="16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fr-FR" sz="16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fr-FR" sz="16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fr-FR" sz="16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fr-FR" sz="16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fr-FR" sz="1600" dirty="0"/>
          </a:p>
          <a:p>
            <a:pPr algn="ctr"/>
            <a:endParaRPr lang="fr-FR" sz="1600" dirty="0"/>
          </a:p>
          <a:p>
            <a:pPr algn="ctr"/>
            <a:endParaRPr lang="fr-FR" sz="1600" dirty="0"/>
          </a:p>
          <a:p>
            <a:pPr algn="ctr"/>
            <a:endParaRPr lang="fr-FR" sz="1600" dirty="0"/>
          </a:p>
          <a:p>
            <a:pPr algn="ctr"/>
            <a:endParaRPr lang="fr-FR" sz="1600" dirty="0"/>
          </a:p>
          <a:p>
            <a:pPr algn="ctr"/>
            <a:endParaRPr lang="fr-FR" sz="1600" dirty="0"/>
          </a:p>
          <a:p>
            <a:pPr algn="ctr"/>
            <a:endParaRPr lang="fr-FR" sz="1600" dirty="0"/>
          </a:p>
          <a:p>
            <a:pPr algn="ctr"/>
            <a:endParaRPr lang="fr-FR" sz="1600" dirty="0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FA043C40-22BB-421A-BAD5-0345BA9193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5" y="6351915"/>
            <a:ext cx="1552851" cy="373076"/>
          </a:xfrm>
          <a:prstGeom prst="rect">
            <a:avLst/>
          </a:prstGeom>
        </p:spPr>
      </p:pic>
      <p:sp>
        <p:nvSpPr>
          <p:cNvPr id="9" name="Espace réservé du contenu 2"/>
          <p:cNvSpPr txBox="1">
            <a:spLocks/>
          </p:cNvSpPr>
          <p:nvPr/>
        </p:nvSpPr>
        <p:spPr>
          <a:xfrm>
            <a:off x="716558" y="635182"/>
            <a:ext cx="10967441" cy="538266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z="400" dirty="0">
              <a:solidFill>
                <a:srgbClr val="1A6AA7"/>
              </a:solidFill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fr-FR" sz="1600" dirty="0">
              <a:solidFill>
                <a:srgbClr val="1A6AA7"/>
              </a:solidFill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fr-FR" sz="1600" dirty="0">
              <a:solidFill>
                <a:srgbClr val="1A6AA7"/>
              </a:solidFill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fr-FR" sz="1600" dirty="0">
              <a:solidFill>
                <a:srgbClr val="1A6AA7"/>
              </a:solidFill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fr-FR" sz="1600" dirty="0">
              <a:solidFill>
                <a:srgbClr val="1A6AA7"/>
              </a:solidFill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fr-FR" sz="1600" dirty="0">
              <a:solidFill>
                <a:srgbClr val="1A6AA7"/>
              </a:solidFill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fr-FR" sz="1600" dirty="0">
              <a:solidFill>
                <a:srgbClr val="1A6AA7"/>
              </a:solidFill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fr-FR" sz="1600" dirty="0">
              <a:solidFill>
                <a:srgbClr val="1A6AA7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sz="1600" dirty="0">
              <a:solidFill>
                <a:srgbClr val="1A6AA7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9918" y="1627056"/>
            <a:ext cx="6933590" cy="47248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862" y="301114"/>
            <a:ext cx="7183861" cy="493448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7097515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oogle Shape;419;p15">
            <a:extLst>
              <a:ext uri="{FF2B5EF4-FFF2-40B4-BE49-F238E27FC236}">
                <a16:creationId xmlns:a16="http://schemas.microsoft.com/office/drawing/2014/main" id="{FD329D00-B756-6ADF-7EFA-14ED90176845}"/>
              </a:ext>
            </a:extLst>
          </p:cNvPr>
          <p:cNvGrpSpPr/>
          <p:nvPr/>
        </p:nvGrpSpPr>
        <p:grpSpPr>
          <a:xfrm>
            <a:off x="18186" y="0"/>
            <a:ext cx="12188825" cy="6858000"/>
            <a:chOff x="-1" y="0"/>
            <a:chExt cx="24377648" cy="13716000"/>
          </a:xfrm>
          <a:solidFill>
            <a:schemeClr val="bg1">
              <a:alpha val="86000"/>
            </a:schemeClr>
          </a:solidFill>
        </p:grpSpPr>
        <p:pic>
          <p:nvPicPr>
            <p:cNvPr id="31" name="Google Shape;420;p15">
              <a:extLst>
                <a:ext uri="{FF2B5EF4-FFF2-40B4-BE49-F238E27FC236}">
                  <a16:creationId xmlns:a16="http://schemas.microsoft.com/office/drawing/2014/main" id="{1EF2A8A6-386E-9FC3-901E-F54A931D7E0A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635" y="0"/>
              <a:ext cx="24376380" cy="13716000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32" name="Google Shape;421;p15">
              <a:extLst>
                <a:ext uri="{FF2B5EF4-FFF2-40B4-BE49-F238E27FC236}">
                  <a16:creationId xmlns:a16="http://schemas.microsoft.com/office/drawing/2014/main" id="{AC2CB63F-9F76-606F-CB9B-0004A2354B2D}"/>
                </a:ext>
              </a:extLst>
            </p:cNvPr>
            <p:cNvSpPr/>
            <p:nvPr/>
          </p:nvSpPr>
          <p:spPr>
            <a:xfrm>
              <a:off x="-1" y="0"/>
              <a:ext cx="24377648" cy="137160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" name="ZoneTexte 26">
            <a:extLst>
              <a:ext uri="{FF2B5EF4-FFF2-40B4-BE49-F238E27FC236}">
                <a16:creationId xmlns:a16="http://schemas.microsoft.com/office/drawing/2014/main" id="{A4006F08-3F68-2E84-9CE7-830B047F96CD}"/>
              </a:ext>
            </a:extLst>
          </p:cNvPr>
          <p:cNvSpPr txBox="1"/>
          <p:nvPr/>
        </p:nvSpPr>
        <p:spPr>
          <a:xfrm>
            <a:off x="-1629678" y="1313641"/>
            <a:ext cx="110003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6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fr-FR" sz="16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fr-FR" sz="16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fr-FR" sz="16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fr-FR" sz="16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fr-FR" sz="16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fr-FR" sz="1600" dirty="0"/>
          </a:p>
          <a:p>
            <a:pPr algn="ctr"/>
            <a:endParaRPr lang="fr-FR" sz="1600" dirty="0"/>
          </a:p>
          <a:p>
            <a:pPr algn="ctr"/>
            <a:endParaRPr lang="fr-FR" sz="1600" dirty="0"/>
          </a:p>
          <a:p>
            <a:pPr algn="ctr"/>
            <a:endParaRPr lang="fr-FR" sz="1600" dirty="0"/>
          </a:p>
          <a:p>
            <a:pPr algn="ctr"/>
            <a:endParaRPr lang="fr-FR" sz="1600" dirty="0"/>
          </a:p>
          <a:p>
            <a:pPr algn="ctr"/>
            <a:endParaRPr lang="fr-FR" sz="1600" dirty="0"/>
          </a:p>
          <a:p>
            <a:pPr algn="ctr"/>
            <a:endParaRPr lang="fr-FR" sz="1600" dirty="0"/>
          </a:p>
          <a:p>
            <a:pPr algn="ctr"/>
            <a:endParaRPr lang="fr-FR" sz="1600" dirty="0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FA043C40-22BB-421A-BAD5-0345BA9193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2" y="6368293"/>
            <a:ext cx="1365282" cy="328012"/>
          </a:xfrm>
          <a:prstGeom prst="rect">
            <a:avLst/>
          </a:prstGeom>
        </p:spPr>
      </p:pic>
      <p:sp>
        <p:nvSpPr>
          <p:cNvPr id="9" name="Espace réservé du contenu 2"/>
          <p:cNvSpPr txBox="1">
            <a:spLocks/>
          </p:cNvSpPr>
          <p:nvPr/>
        </p:nvSpPr>
        <p:spPr>
          <a:xfrm>
            <a:off x="716558" y="635182"/>
            <a:ext cx="10967441" cy="538266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z="400" dirty="0">
              <a:solidFill>
                <a:srgbClr val="1A6AA7"/>
              </a:solidFill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fr-FR" sz="1600" dirty="0">
              <a:solidFill>
                <a:srgbClr val="1A6AA7"/>
              </a:solidFill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fr-FR" sz="1600" dirty="0">
              <a:solidFill>
                <a:srgbClr val="1A6AA7"/>
              </a:solidFill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fr-FR" sz="1600" dirty="0">
              <a:solidFill>
                <a:srgbClr val="1A6AA7"/>
              </a:solidFill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fr-FR" sz="1600" dirty="0">
              <a:solidFill>
                <a:srgbClr val="1A6AA7"/>
              </a:solidFill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fr-FR" sz="1600" dirty="0">
              <a:solidFill>
                <a:srgbClr val="1A6AA7"/>
              </a:solidFill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fr-FR" sz="1600" dirty="0">
              <a:solidFill>
                <a:srgbClr val="1A6AA7"/>
              </a:solidFill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fr-FR" sz="1600" dirty="0">
              <a:solidFill>
                <a:srgbClr val="1A6AA7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sz="1600" dirty="0">
              <a:solidFill>
                <a:srgbClr val="1A6AA7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4418" y="295203"/>
            <a:ext cx="8771719" cy="626759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252794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oogle Shape;419;p15">
            <a:extLst>
              <a:ext uri="{FF2B5EF4-FFF2-40B4-BE49-F238E27FC236}">
                <a16:creationId xmlns:a16="http://schemas.microsoft.com/office/drawing/2014/main" id="{FD329D00-B756-6ADF-7EFA-14ED90176845}"/>
              </a:ext>
            </a:extLst>
          </p:cNvPr>
          <p:cNvGrpSpPr/>
          <p:nvPr/>
        </p:nvGrpSpPr>
        <p:grpSpPr>
          <a:xfrm>
            <a:off x="18186" y="0"/>
            <a:ext cx="12188825" cy="6858000"/>
            <a:chOff x="-1" y="0"/>
            <a:chExt cx="24377648" cy="13716000"/>
          </a:xfrm>
          <a:solidFill>
            <a:schemeClr val="bg1">
              <a:alpha val="86000"/>
            </a:schemeClr>
          </a:solidFill>
        </p:grpSpPr>
        <p:pic>
          <p:nvPicPr>
            <p:cNvPr id="31" name="Google Shape;420;p15">
              <a:extLst>
                <a:ext uri="{FF2B5EF4-FFF2-40B4-BE49-F238E27FC236}">
                  <a16:creationId xmlns:a16="http://schemas.microsoft.com/office/drawing/2014/main" id="{1EF2A8A6-386E-9FC3-901E-F54A931D7E0A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635" y="0"/>
              <a:ext cx="24376380" cy="13716000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32" name="Google Shape;421;p15">
              <a:extLst>
                <a:ext uri="{FF2B5EF4-FFF2-40B4-BE49-F238E27FC236}">
                  <a16:creationId xmlns:a16="http://schemas.microsoft.com/office/drawing/2014/main" id="{AC2CB63F-9F76-606F-CB9B-0004A2354B2D}"/>
                </a:ext>
              </a:extLst>
            </p:cNvPr>
            <p:cNvSpPr/>
            <p:nvPr/>
          </p:nvSpPr>
          <p:spPr>
            <a:xfrm>
              <a:off x="-1" y="0"/>
              <a:ext cx="24377648" cy="137160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8846" y="402854"/>
            <a:ext cx="11573197" cy="724247"/>
          </a:xfrm>
        </p:spPr>
        <p:txBody>
          <a:bodyPr/>
          <a:lstStyle/>
          <a:p>
            <a:pPr algn="ctr"/>
            <a:r>
              <a:rPr lang="fr-FR" sz="3200" dirty="0">
                <a:solidFill>
                  <a:schemeClr val="accent5">
                    <a:lumMod val="50000"/>
                  </a:schemeClr>
                </a:solidFill>
              </a:rPr>
              <a:t>MONITORING DES URGENCES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A4006F08-3F68-2E84-9CE7-830B047F96CD}"/>
              </a:ext>
            </a:extLst>
          </p:cNvPr>
          <p:cNvSpPr txBox="1"/>
          <p:nvPr/>
        </p:nvSpPr>
        <p:spPr>
          <a:xfrm>
            <a:off x="629619" y="1613118"/>
            <a:ext cx="11311649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fr-FR" b="1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1A6AA7"/>
                </a:solidFill>
              </a:rPr>
              <a:t>L’idée est de mettre à disposition un reporting associant plusieurs sources de données:</a:t>
            </a:r>
          </a:p>
          <a:p>
            <a:pPr marL="0" indent="0" algn="just">
              <a:buNone/>
            </a:pPr>
            <a:endParaRPr lang="fr-FR" sz="1800" dirty="0">
              <a:solidFill>
                <a:srgbClr val="1A6AA7"/>
              </a:solidFill>
            </a:endParaRPr>
          </a:p>
          <a:p>
            <a:pPr algn="just"/>
            <a:r>
              <a:rPr lang="fr-FR" dirty="0">
                <a:solidFill>
                  <a:srgbClr val="1A6AA7"/>
                </a:solidFill>
              </a:rPr>
              <a:t>-  activité des services des urgences (source RPU)</a:t>
            </a:r>
          </a:p>
          <a:p>
            <a:pPr algn="just"/>
            <a:r>
              <a:rPr lang="fr-FR" dirty="0">
                <a:solidFill>
                  <a:srgbClr val="1A6AA7"/>
                </a:solidFill>
              </a:rPr>
              <a:t>-  disponibilités de lits (source ROR)</a:t>
            </a:r>
          </a:p>
          <a:p>
            <a:pPr algn="just"/>
            <a:r>
              <a:rPr lang="fr-FR" dirty="0">
                <a:solidFill>
                  <a:srgbClr val="1A6AA7"/>
                </a:solidFill>
              </a:rPr>
              <a:t>-  situations de tension (déclaration site Est-RESCUE HET)</a:t>
            </a:r>
          </a:p>
          <a:p>
            <a:pPr algn="just"/>
            <a:r>
              <a:rPr lang="fr-FR" dirty="0">
                <a:solidFill>
                  <a:srgbClr val="1A6AA7"/>
                </a:solidFill>
              </a:rPr>
              <a:t>-  activité des SAMU (déclaration site Est-RESCUE)</a:t>
            </a:r>
          </a:p>
          <a:p>
            <a:pPr algn="just"/>
            <a:r>
              <a:rPr lang="fr-FR" dirty="0">
                <a:solidFill>
                  <a:srgbClr val="1A6AA7"/>
                </a:solidFill>
              </a:rPr>
              <a:t>-  activité des SMUR (source SMUR-tab)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800" dirty="0">
              <a:solidFill>
                <a:srgbClr val="1A6AA7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1A6AA7"/>
                </a:solidFill>
              </a:rPr>
              <a:t>Maquettage</a:t>
            </a:r>
            <a:r>
              <a:rPr lang="fr-FR" sz="1800" dirty="0">
                <a:solidFill>
                  <a:srgbClr val="1A6AA7"/>
                </a:solidFill>
              </a:rPr>
              <a:t> avec et sur demande de l’ARS par Est-RESCUE d’une maquette regroupant les données RPU, ROR et HET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1A6AA7"/>
                </a:solidFill>
              </a:rPr>
              <a:t>Réalisation technique et mise en place par Pulsy avec accès en ligne pour les utilisateurs (Cadran)</a:t>
            </a:r>
          </a:p>
          <a:p>
            <a:pPr algn="ctr"/>
            <a:endParaRPr lang="fr-FR" sz="1600" dirty="0"/>
          </a:p>
          <a:p>
            <a:pPr algn="ctr"/>
            <a:endParaRPr lang="fr-FR" sz="1600" dirty="0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FA043C40-22BB-421A-BAD5-0345BA9193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41" y="6307696"/>
            <a:ext cx="1962240" cy="47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383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oogle Shape;419;p15">
            <a:extLst>
              <a:ext uri="{FF2B5EF4-FFF2-40B4-BE49-F238E27FC236}">
                <a16:creationId xmlns:a16="http://schemas.microsoft.com/office/drawing/2014/main" id="{FD329D00-B756-6ADF-7EFA-14ED90176845}"/>
              </a:ext>
            </a:extLst>
          </p:cNvPr>
          <p:cNvGrpSpPr/>
          <p:nvPr/>
        </p:nvGrpSpPr>
        <p:grpSpPr>
          <a:xfrm>
            <a:off x="3175" y="0"/>
            <a:ext cx="12188825" cy="6858000"/>
            <a:chOff x="-1" y="0"/>
            <a:chExt cx="24377648" cy="13716000"/>
          </a:xfrm>
          <a:solidFill>
            <a:schemeClr val="bg1">
              <a:alpha val="86000"/>
            </a:schemeClr>
          </a:solidFill>
        </p:grpSpPr>
        <p:pic>
          <p:nvPicPr>
            <p:cNvPr id="31" name="Google Shape;420;p15">
              <a:extLst>
                <a:ext uri="{FF2B5EF4-FFF2-40B4-BE49-F238E27FC236}">
                  <a16:creationId xmlns:a16="http://schemas.microsoft.com/office/drawing/2014/main" id="{1EF2A8A6-386E-9FC3-901E-F54A931D7E0A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635" y="0"/>
              <a:ext cx="24376380" cy="13716000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32" name="Google Shape;421;p15">
              <a:extLst>
                <a:ext uri="{FF2B5EF4-FFF2-40B4-BE49-F238E27FC236}">
                  <a16:creationId xmlns:a16="http://schemas.microsoft.com/office/drawing/2014/main" id="{AC2CB63F-9F76-606F-CB9B-0004A2354B2D}"/>
                </a:ext>
              </a:extLst>
            </p:cNvPr>
            <p:cNvSpPr/>
            <p:nvPr/>
          </p:nvSpPr>
          <p:spPr>
            <a:xfrm>
              <a:off x="-1" y="0"/>
              <a:ext cx="24377648" cy="137160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" name="ZoneTexte 26">
            <a:extLst>
              <a:ext uri="{FF2B5EF4-FFF2-40B4-BE49-F238E27FC236}">
                <a16:creationId xmlns:a16="http://schemas.microsoft.com/office/drawing/2014/main" id="{A4006F08-3F68-2E84-9CE7-830B047F96CD}"/>
              </a:ext>
            </a:extLst>
          </p:cNvPr>
          <p:cNvSpPr txBox="1"/>
          <p:nvPr/>
        </p:nvSpPr>
        <p:spPr>
          <a:xfrm>
            <a:off x="542999" y="1274564"/>
            <a:ext cx="110003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6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fr-FR" sz="16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fr-FR" sz="16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fr-FR" sz="16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fr-FR" sz="16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fr-FR" sz="16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fr-FR" sz="1600" dirty="0"/>
          </a:p>
          <a:p>
            <a:pPr algn="ctr"/>
            <a:endParaRPr lang="fr-FR" sz="1600" dirty="0"/>
          </a:p>
          <a:p>
            <a:pPr algn="ctr"/>
            <a:endParaRPr lang="fr-FR" sz="1600" dirty="0"/>
          </a:p>
          <a:p>
            <a:pPr algn="ctr"/>
            <a:endParaRPr lang="fr-FR" sz="1600" dirty="0"/>
          </a:p>
          <a:p>
            <a:pPr algn="ctr"/>
            <a:endParaRPr lang="fr-FR" sz="1600" dirty="0"/>
          </a:p>
          <a:p>
            <a:pPr algn="ctr"/>
            <a:endParaRPr lang="fr-FR" sz="1600" dirty="0"/>
          </a:p>
          <a:p>
            <a:pPr algn="ctr"/>
            <a:endParaRPr lang="fr-FR" sz="1600" dirty="0"/>
          </a:p>
          <a:p>
            <a:pPr algn="ctr"/>
            <a:endParaRPr lang="fr-FR" sz="1600" dirty="0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FA043C40-22BB-421A-BAD5-0345BA9193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5" y="6351915"/>
            <a:ext cx="1552851" cy="373076"/>
          </a:xfrm>
          <a:prstGeom prst="rect">
            <a:avLst/>
          </a:prstGeom>
        </p:spPr>
      </p:pic>
      <p:sp>
        <p:nvSpPr>
          <p:cNvPr id="9" name="Espace réservé du contenu 2"/>
          <p:cNvSpPr txBox="1">
            <a:spLocks/>
          </p:cNvSpPr>
          <p:nvPr/>
        </p:nvSpPr>
        <p:spPr>
          <a:xfrm>
            <a:off x="716558" y="635182"/>
            <a:ext cx="10967441" cy="538266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z="400" dirty="0">
              <a:solidFill>
                <a:srgbClr val="1A6AA7"/>
              </a:solidFill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fr-FR" sz="1600" dirty="0">
              <a:solidFill>
                <a:srgbClr val="1A6AA7"/>
              </a:solidFill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fr-FR" sz="1600" dirty="0">
              <a:solidFill>
                <a:srgbClr val="1A6AA7"/>
              </a:solidFill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fr-FR" sz="1600" dirty="0">
              <a:solidFill>
                <a:srgbClr val="1A6AA7"/>
              </a:solidFill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fr-FR" sz="1600" dirty="0">
              <a:solidFill>
                <a:srgbClr val="1A6AA7"/>
              </a:solidFill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fr-FR" sz="1600" dirty="0">
              <a:solidFill>
                <a:srgbClr val="1A6AA7"/>
              </a:solidFill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fr-FR" sz="1600" dirty="0">
              <a:solidFill>
                <a:srgbClr val="1A6AA7"/>
              </a:solidFill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fr-FR" sz="1600" dirty="0">
              <a:solidFill>
                <a:srgbClr val="1A6AA7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sz="1600" dirty="0">
              <a:solidFill>
                <a:srgbClr val="1A6AA7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070" y="840154"/>
            <a:ext cx="10067859" cy="493503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290561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oogle Shape;419;p15">
            <a:extLst>
              <a:ext uri="{FF2B5EF4-FFF2-40B4-BE49-F238E27FC236}">
                <a16:creationId xmlns:a16="http://schemas.microsoft.com/office/drawing/2014/main" id="{FD329D00-B756-6ADF-7EFA-14ED90176845}"/>
              </a:ext>
            </a:extLst>
          </p:cNvPr>
          <p:cNvGrpSpPr/>
          <p:nvPr/>
        </p:nvGrpSpPr>
        <p:grpSpPr>
          <a:xfrm>
            <a:off x="18186" y="0"/>
            <a:ext cx="12188825" cy="6858000"/>
            <a:chOff x="-1" y="0"/>
            <a:chExt cx="24377648" cy="13716000"/>
          </a:xfrm>
          <a:solidFill>
            <a:schemeClr val="bg1">
              <a:alpha val="86000"/>
            </a:schemeClr>
          </a:solidFill>
        </p:grpSpPr>
        <p:pic>
          <p:nvPicPr>
            <p:cNvPr id="31" name="Google Shape;420;p15">
              <a:extLst>
                <a:ext uri="{FF2B5EF4-FFF2-40B4-BE49-F238E27FC236}">
                  <a16:creationId xmlns:a16="http://schemas.microsoft.com/office/drawing/2014/main" id="{1EF2A8A6-386E-9FC3-901E-F54A931D7E0A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635" y="0"/>
              <a:ext cx="24376380" cy="13716000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32" name="Google Shape;421;p15">
              <a:extLst>
                <a:ext uri="{FF2B5EF4-FFF2-40B4-BE49-F238E27FC236}">
                  <a16:creationId xmlns:a16="http://schemas.microsoft.com/office/drawing/2014/main" id="{AC2CB63F-9F76-606F-CB9B-0004A2354B2D}"/>
                </a:ext>
              </a:extLst>
            </p:cNvPr>
            <p:cNvSpPr/>
            <p:nvPr/>
          </p:nvSpPr>
          <p:spPr>
            <a:xfrm>
              <a:off x="-1" y="0"/>
              <a:ext cx="24377648" cy="137160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" name="ZoneTexte 26">
            <a:extLst>
              <a:ext uri="{FF2B5EF4-FFF2-40B4-BE49-F238E27FC236}">
                <a16:creationId xmlns:a16="http://schemas.microsoft.com/office/drawing/2014/main" id="{A4006F08-3F68-2E84-9CE7-830B047F96CD}"/>
              </a:ext>
            </a:extLst>
          </p:cNvPr>
          <p:cNvSpPr txBox="1"/>
          <p:nvPr/>
        </p:nvSpPr>
        <p:spPr>
          <a:xfrm>
            <a:off x="542999" y="1274564"/>
            <a:ext cx="110003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6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fr-FR" sz="16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fr-FR" sz="16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fr-FR" sz="16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fr-FR" sz="16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fr-FR" sz="16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fr-FR" sz="1600" dirty="0"/>
          </a:p>
          <a:p>
            <a:pPr algn="ctr"/>
            <a:endParaRPr lang="fr-FR" sz="1600" dirty="0"/>
          </a:p>
          <a:p>
            <a:pPr algn="ctr"/>
            <a:endParaRPr lang="fr-FR" sz="1600" dirty="0"/>
          </a:p>
          <a:p>
            <a:pPr algn="ctr"/>
            <a:endParaRPr lang="fr-FR" sz="1600" dirty="0"/>
          </a:p>
          <a:p>
            <a:pPr algn="ctr"/>
            <a:endParaRPr lang="fr-FR" sz="1600" dirty="0"/>
          </a:p>
          <a:p>
            <a:pPr algn="ctr"/>
            <a:endParaRPr lang="fr-FR" sz="1600" dirty="0"/>
          </a:p>
          <a:p>
            <a:pPr algn="ctr"/>
            <a:endParaRPr lang="fr-FR" sz="1600" dirty="0"/>
          </a:p>
          <a:p>
            <a:pPr algn="ctr"/>
            <a:endParaRPr lang="fr-FR" sz="1600" dirty="0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FA043C40-22BB-421A-BAD5-0345BA9193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5" y="6351915"/>
            <a:ext cx="1552851" cy="373076"/>
          </a:xfrm>
          <a:prstGeom prst="rect">
            <a:avLst/>
          </a:prstGeom>
        </p:spPr>
      </p:pic>
      <p:sp>
        <p:nvSpPr>
          <p:cNvPr id="9" name="Espace réservé du contenu 2"/>
          <p:cNvSpPr txBox="1">
            <a:spLocks/>
          </p:cNvSpPr>
          <p:nvPr/>
        </p:nvSpPr>
        <p:spPr>
          <a:xfrm>
            <a:off x="716558" y="635182"/>
            <a:ext cx="10967441" cy="538266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z="400" dirty="0">
              <a:solidFill>
                <a:srgbClr val="1A6AA7"/>
              </a:solidFill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fr-FR" sz="1600" dirty="0">
              <a:solidFill>
                <a:srgbClr val="1A6AA7"/>
              </a:solidFill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fr-FR" sz="1600" dirty="0">
              <a:solidFill>
                <a:srgbClr val="1A6AA7"/>
              </a:solidFill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fr-FR" sz="1600" dirty="0">
              <a:solidFill>
                <a:srgbClr val="1A6AA7"/>
              </a:solidFill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fr-FR" sz="1600" dirty="0">
              <a:solidFill>
                <a:srgbClr val="1A6AA7"/>
              </a:solidFill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fr-FR" sz="1600" dirty="0">
              <a:solidFill>
                <a:srgbClr val="1A6AA7"/>
              </a:solidFill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fr-FR" sz="1600" dirty="0">
              <a:solidFill>
                <a:srgbClr val="1A6AA7"/>
              </a:solidFill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fr-FR" sz="1600" dirty="0">
              <a:solidFill>
                <a:srgbClr val="1A6AA7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sz="1600" dirty="0">
              <a:solidFill>
                <a:srgbClr val="1A6AA7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156" y="1274564"/>
            <a:ext cx="11564092" cy="429994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372850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oogle Shape;419;p15">
            <a:extLst>
              <a:ext uri="{FF2B5EF4-FFF2-40B4-BE49-F238E27FC236}">
                <a16:creationId xmlns:a16="http://schemas.microsoft.com/office/drawing/2014/main" id="{FD329D00-B756-6ADF-7EFA-14ED90176845}"/>
              </a:ext>
            </a:extLst>
          </p:cNvPr>
          <p:cNvGrpSpPr/>
          <p:nvPr/>
        </p:nvGrpSpPr>
        <p:grpSpPr>
          <a:xfrm>
            <a:off x="18186" y="0"/>
            <a:ext cx="12188825" cy="6858000"/>
            <a:chOff x="-1" y="0"/>
            <a:chExt cx="24377648" cy="13716000"/>
          </a:xfrm>
          <a:solidFill>
            <a:schemeClr val="bg1">
              <a:alpha val="86000"/>
            </a:schemeClr>
          </a:solidFill>
        </p:grpSpPr>
        <p:pic>
          <p:nvPicPr>
            <p:cNvPr id="31" name="Google Shape;420;p15">
              <a:extLst>
                <a:ext uri="{FF2B5EF4-FFF2-40B4-BE49-F238E27FC236}">
                  <a16:creationId xmlns:a16="http://schemas.microsoft.com/office/drawing/2014/main" id="{1EF2A8A6-386E-9FC3-901E-F54A931D7E0A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635" y="0"/>
              <a:ext cx="24376380" cy="13716000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32" name="Google Shape;421;p15">
              <a:extLst>
                <a:ext uri="{FF2B5EF4-FFF2-40B4-BE49-F238E27FC236}">
                  <a16:creationId xmlns:a16="http://schemas.microsoft.com/office/drawing/2014/main" id="{AC2CB63F-9F76-606F-CB9B-0004A2354B2D}"/>
                </a:ext>
              </a:extLst>
            </p:cNvPr>
            <p:cNvSpPr/>
            <p:nvPr/>
          </p:nvSpPr>
          <p:spPr>
            <a:xfrm>
              <a:off x="-1" y="0"/>
              <a:ext cx="24377648" cy="137160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" name="ZoneTexte 26">
            <a:extLst>
              <a:ext uri="{FF2B5EF4-FFF2-40B4-BE49-F238E27FC236}">
                <a16:creationId xmlns:a16="http://schemas.microsoft.com/office/drawing/2014/main" id="{A4006F08-3F68-2E84-9CE7-830B047F96CD}"/>
              </a:ext>
            </a:extLst>
          </p:cNvPr>
          <p:cNvSpPr txBox="1"/>
          <p:nvPr/>
        </p:nvSpPr>
        <p:spPr>
          <a:xfrm>
            <a:off x="542999" y="1274564"/>
            <a:ext cx="110003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6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fr-FR" sz="16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fr-FR" sz="16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fr-FR" sz="16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fr-FR" sz="16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fr-FR" sz="16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fr-FR" sz="1600" dirty="0"/>
          </a:p>
          <a:p>
            <a:pPr algn="ctr"/>
            <a:endParaRPr lang="fr-FR" sz="1600" dirty="0"/>
          </a:p>
          <a:p>
            <a:pPr algn="ctr"/>
            <a:endParaRPr lang="fr-FR" sz="1600" dirty="0"/>
          </a:p>
          <a:p>
            <a:pPr algn="ctr"/>
            <a:endParaRPr lang="fr-FR" sz="1600" dirty="0"/>
          </a:p>
          <a:p>
            <a:pPr algn="ctr"/>
            <a:endParaRPr lang="fr-FR" sz="1600" dirty="0"/>
          </a:p>
          <a:p>
            <a:pPr algn="ctr"/>
            <a:endParaRPr lang="fr-FR" sz="1600" dirty="0"/>
          </a:p>
          <a:p>
            <a:pPr algn="ctr"/>
            <a:endParaRPr lang="fr-FR" sz="1600" dirty="0"/>
          </a:p>
          <a:p>
            <a:pPr algn="ctr"/>
            <a:endParaRPr lang="fr-FR" sz="1600" dirty="0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FA043C40-22BB-421A-BAD5-0345BA9193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5" y="6351915"/>
            <a:ext cx="1552851" cy="373076"/>
          </a:xfrm>
          <a:prstGeom prst="rect">
            <a:avLst/>
          </a:prstGeom>
        </p:spPr>
      </p:pic>
      <p:sp>
        <p:nvSpPr>
          <p:cNvPr id="9" name="Espace réservé du contenu 2"/>
          <p:cNvSpPr txBox="1">
            <a:spLocks/>
          </p:cNvSpPr>
          <p:nvPr/>
        </p:nvSpPr>
        <p:spPr>
          <a:xfrm>
            <a:off x="716558" y="635182"/>
            <a:ext cx="10967441" cy="538266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z="400" dirty="0">
              <a:solidFill>
                <a:srgbClr val="1A6AA7"/>
              </a:solidFill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fr-FR" sz="1600" dirty="0">
              <a:solidFill>
                <a:srgbClr val="1A6AA7"/>
              </a:solidFill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fr-FR" sz="1600" dirty="0">
              <a:solidFill>
                <a:srgbClr val="1A6AA7"/>
              </a:solidFill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fr-FR" sz="1600" dirty="0">
              <a:solidFill>
                <a:srgbClr val="1A6AA7"/>
              </a:solidFill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fr-FR" sz="1600" dirty="0">
              <a:solidFill>
                <a:srgbClr val="1A6AA7"/>
              </a:solidFill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fr-FR" sz="1600" dirty="0">
              <a:solidFill>
                <a:srgbClr val="1A6AA7"/>
              </a:solidFill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fr-FR" sz="1600" dirty="0">
              <a:solidFill>
                <a:srgbClr val="1A6AA7"/>
              </a:solidFill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fr-FR" sz="1600" dirty="0">
              <a:solidFill>
                <a:srgbClr val="1A6AA7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sz="1600" dirty="0">
              <a:solidFill>
                <a:srgbClr val="1A6AA7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697" y="613724"/>
            <a:ext cx="10930302" cy="536399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650028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oogle Shape;419;p15">
            <a:extLst>
              <a:ext uri="{FF2B5EF4-FFF2-40B4-BE49-F238E27FC236}">
                <a16:creationId xmlns:a16="http://schemas.microsoft.com/office/drawing/2014/main" id="{FD329D00-B756-6ADF-7EFA-14ED90176845}"/>
              </a:ext>
            </a:extLst>
          </p:cNvPr>
          <p:cNvGrpSpPr/>
          <p:nvPr/>
        </p:nvGrpSpPr>
        <p:grpSpPr>
          <a:xfrm>
            <a:off x="18186" y="0"/>
            <a:ext cx="12188825" cy="6858000"/>
            <a:chOff x="-1" y="0"/>
            <a:chExt cx="24377648" cy="13716000"/>
          </a:xfrm>
          <a:solidFill>
            <a:schemeClr val="bg1">
              <a:alpha val="86000"/>
            </a:schemeClr>
          </a:solidFill>
        </p:grpSpPr>
        <p:pic>
          <p:nvPicPr>
            <p:cNvPr id="31" name="Google Shape;420;p15">
              <a:extLst>
                <a:ext uri="{FF2B5EF4-FFF2-40B4-BE49-F238E27FC236}">
                  <a16:creationId xmlns:a16="http://schemas.microsoft.com/office/drawing/2014/main" id="{1EF2A8A6-386E-9FC3-901E-F54A931D7E0A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635" y="0"/>
              <a:ext cx="24376380" cy="13716000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32" name="Google Shape;421;p15">
              <a:extLst>
                <a:ext uri="{FF2B5EF4-FFF2-40B4-BE49-F238E27FC236}">
                  <a16:creationId xmlns:a16="http://schemas.microsoft.com/office/drawing/2014/main" id="{AC2CB63F-9F76-606F-CB9B-0004A2354B2D}"/>
                </a:ext>
              </a:extLst>
            </p:cNvPr>
            <p:cNvSpPr/>
            <p:nvPr/>
          </p:nvSpPr>
          <p:spPr>
            <a:xfrm>
              <a:off x="-1" y="0"/>
              <a:ext cx="24377648" cy="137160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" name="ZoneTexte 26">
            <a:extLst>
              <a:ext uri="{FF2B5EF4-FFF2-40B4-BE49-F238E27FC236}">
                <a16:creationId xmlns:a16="http://schemas.microsoft.com/office/drawing/2014/main" id="{A4006F08-3F68-2E84-9CE7-830B047F96CD}"/>
              </a:ext>
            </a:extLst>
          </p:cNvPr>
          <p:cNvSpPr txBox="1"/>
          <p:nvPr/>
        </p:nvSpPr>
        <p:spPr>
          <a:xfrm>
            <a:off x="-1629678" y="1313641"/>
            <a:ext cx="110003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6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fr-FR" sz="16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fr-FR" sz="16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fr-FR" sz="16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fr-FR" sz="16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fr-FR" sz="16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fr-FR" sz="1600" dirty="0"/>
          </a:p>
          <a:p>
            <a:pPr algn="ctr"/>
            <a:endParaRPr lang="fr-FR" sz="1600" dirty="0"/>
          </a:p>
          <a:p>
            <a:pPr algn="ctr"/>
            <a:endParaRPr lang="fr-FR" sz="1600" dirty="0"/>
          </a:p>
          <a:p>
            <a:pPr algn="ctr"/>
            <a:endParaRPr lang="fr-FR" sz="1600" dirty="0"/>
          </a:p>
          <a:p>
            <a:pPr algn="ctr"/>
            <a:endParaRPr lang="fr-FR" sz="1600" dirty="0"/>
          </a:p>
          <a:p>
            <a:pPr algn="ctr"/>
            <a:endParaRPr lang="fr-FR" sz="1600" dirty="0"/>
          </a:p>
          <a:p>
            <a:pPr algn="ctr"/>
            <a:endParaRPr lang="fr-FR" sz="1600" dirty="0"/>
          </a:p>
          <a:p>
            <a:pPr algn="ctr"/>
            <a:endParaRPr lang="fr-FR" sz="1600" dirty="0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FA043C40-22BB-421A-BAD5-0345BA9193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5" y="6351915"/>
            <a:ext cx="1552851" cy="373076"/>
          </a:xfrm>
          <a:prstGeom prst="rect">
            <a:avLst/>
          </a:prstGeom>
        </p:spPr>
      </p:pic>
      <p:sp>
        <p:nvSpPr>
          <p:cNvPr id="9" name="Espace réservé du contenu 2"/>
          <p:cNvSpPr txBox="1">
            <a:spLocks/>
          </p:cNvSpPr>
          <p:nvPr/>
        </p:nvSpPr>
        <p:spPr>
          <a:xfrm>
            <a:off x="716558" y="635182"/>
            <a:ext cx="10967441" cy="538266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z="400" dirty="0">
              <a:solidFill>
                <a:srgbClr val="1A6AA7"/>
              </a:solidFill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fr-FR" sz="1600" dirty="0">
              <a:solidFill>
                <a:srgbClr val="1A6AA7"/>
              </a:solidFill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fr-FR" sz="1600" dirty="0">
              <a:solidFill>
                <a:srgbClr val="1A6AA7"/>
              </a:solidFill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fr-FR" sz="1600" dirty="0">
              <a:solidFill>
                <a:srgbClr val="1A6AA7"/>
              </a:solidFill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fr-FR" sz="1600" dirty="0">
              <a:solidFill>
                <a:srgbClr val="1A6AA7"/>
              </a:solidFill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fr-FR" sz="1600" dirty="0">
              <a:solidFill>
                <a:srgbClr val="1A6AA7"/>
              </a:solidFill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fr-FR" sz="1600" dirty="0">
              <a:solidFill>
                <a:srgbClr val="1A6AA7"/>
              </a:solidFill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fr-FR" sz="1600" dirty="0">
              <a:solidFill>
                <a:srgbClr val="1A6AA7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sz="1600" dirty="0">
              <a:solidFill>
                <a:srgbClr val="1A6AA7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312" y="686435"/>
            <a:ext cx="11346488" cy="533141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33867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oogle Shape;419;p15">
            <a:extLst>
              <a:ext uri="{FF2B5EF4-FFF2-40B4-BE49-F238E27FC236}">
                <a16:creationId xmlns:a16="http://schemas.microsoft.com/office/drawing/2014/main" id="{FD329D00-B756-6ADF-7EFA-14ED90176845}"/>
              </a:ext>
            </a:extLst>
          </p:cNvPr>
          <p:cNvGrpSpPr/>
          <p:nvPr/>
        </p:nvGrpSpPr>
        <p:grpSpPr>
          <a:xfrm>
            <a:off x="18186" y="0"/>
            <a:ext cx="12188825" cy="6858000"/>
            <a:chOff x="-1" y="0"/>
            <a:chExt cx="24377648" cy="13716000"/>
          </a:xfrm>
          <a:solidFill>
            <a:schemeClr val="bg1">
              <a:alpha val="86000"/>
            </a:schemeClr>
          </a:solidFill>
        </p:grpSpPr>
        <p:pic>
          <p:nvPicPr>
            <p:cNvPr id="31" name="Google Shape;420;p15">
              <a:extLst>
                <a:ext uri="{FF2B5EF4-FFF2-40B4-BE49-F238E27FC236}">
                  <a16:creationId xmlns:a16="http://schemas.microsoft.com/office/drawing/2014/main" id="{1EF2A8A6-386E-9FC3-901E-F54A931D7E0A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635" y="0"/>
              <a:ext cx="24376380" cy="13716000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32" name="Google Shape;421;p15">
              <a:extLst>
                <a:ext uri="{FF2B5EF4-FFF2-40B4-BE49-F238E27FC236}">
                  <a16:creationId xmlns:a16="http://schemas.microsoft.com/office/drawing/2014/main" id="{AC2CB63F-9F76-606F-CB9B-0004A2354B2D}"/>
                </a:ext>
              </a:extLst>
            </p:cNvPr>
            <p:cNvSpPr/>
            <p:nvPr/>
          </p:nvSpPr>
          <p:spPr>
            <a:xfrm>
              <a:off x="-1" y="0"/>
              <a:ext cx="24377648" cy="137160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8846" y="402854"/>
            <a:ext cx="11573197" cy="724247"/>
          </a:xfrm>
        </p:spPr>
        <p:txBody>
          <a:bodyPr/>
          <a:lstStyle/>
          <a:p>
            <a:pPr algn="ctr"/>
            <a:r>
              <a:rPr lang="fr-FR" sz="3200" dirty="0">
                <a:solidFill>
                  <a:schemeClr val="accent5">
                    <a:lumMod val="50000"/>
                  </a:schemeClr>
                </a:solidFill>
              </a:rPr>
              <a:t>MONITORING DES URGENCES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A4006F08-3F68-2E84-9CE7-830B047F96CD}"/>
              </a:ext>
            </a:extLst>
          </p:cNvPr>
          <p:cNvSpPr txBox="1"/>
          <p:nvPr/>
        </p:nvSpPr>
        <p:spPr>
          <a:xfrm>
            <a:off x="701386" y="1529955"/>
            <a:ext cx="110003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endParaRPr lang="fr-FR" sz="1600" dirty="0">
              <a:solidFill>
                <a:srgbClr val="1A6AA7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rgbClr val="1A6AA7"/>
                </a:solidFill>
              </a:rPr>
              <a:t>Monitoring des urgences accessible </a:t>
            </a:r>
            <a:r>
              <a:rPr lang="fr-FR" sz="1600" dirty="0">
                <a:solidFill>
                  <a:srgbClr val="1A6AA7"/>
                </a:solidFill>
              </a:rPr>
              <a:t>en ligne via www.pulsy.fr (relais sur le site </a:t>
            </a:r>
            <a:r>
              <a:rPr lang="fr-FR" sz="1600" dirty="0">
                <a:solidFill>
                  <a:srgbClr val="1A6AA7"/>
                </a:solidFill>
                <a:hlinkClick r:id="rId3"/>
              </a:rPr>
              <a:t>www.est-rescue.fr</a:t>
            </a:r>
            <a:r>
              <a:rPr lang="fr-FR" sz="1600" dirty="0">
                <a:solidFill>
                  <a:srgbClr val="1A6AA7"/>
                </a:solidFill>
              </a:rPr>
              <a:t> également)</a:t>
            </a:r>
          </a:p>
          <a:p>
            <a:pPr algn="just"/>
            <a:endParaRPr lang="fr-FR" sz="1600" dirty="0">
              <a:solidFill>
                <a:srgbClr val="1A6AA7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1A6AA7"/>
                </a:solidFill>
                <a:hlinkClick r:id="rId4"/>
              </a:rPr>
              <a:t>Accès au monitoring quotidien des urgences sur le site de </a:t>
            </a:r>
            <a:r>
              <a:rPr lang="fr-FR" sz="1600" dirty="0" err="1">
                <a:solidFill>
                  <a:srgbClr val="1A6AA7"/>
                </a:solidFill>
                <a:hlinkClick r:id="rId4"/>
              </a:rPr>
              <a:t>Pulsy</a:t>
            </a:r>
            <a:endParaRPr lang="fr-FR" sz="1600" dirty="0">
              <a:solidFill>
                <a:srgbClr val="1A6AA7"/>
              </a:solidFill>
            </a:endParaRPr>
          </a:p>
          <a:p>
            <a:pPr algn="just"/>
            <a:endParaRPr lang="fr-FR" sz="1600" dirty="0">
              <a:solidFill>
                <a:srgbClr val="1A6AA7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600" dirty="0">
              <a:solidFill>
                <a:srgbClr val="1A6AA7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1A6AA7"/>
                </a:solidFill>
              </a:rPr>
              <a:t>En complément et en attendant l’intégration dans Cadran, proposition par Est-RESCUE d’un reporting régional mensuel synthétique regroupant les données du monitoring mais aussi  les données SAMU et SMUR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600" dirty="0">
              <a:solidFill>
                <a:srgbClr val="1A6AA7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1A6AA7"/>
                </a:solidFill>
              </a:rPr>
              <a:t>L’objectif est, outre de proposer une retro information mensuelle certes statique mais plus complète, d’encourager  les professionnels concernés  à consulter régulièrement les données dynamiques figurant sur Cadran</a:t>
            </a:r>
          </a:p>
          <a:p>
            <a:pPr algn="just"/>
            <a:endParaRPr lang="fr-FR" sz="1600" dirty="0">
              <a:solidFill>
                <a:srgbClr val="1A6AA7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1A6AA7"/>
                </a:solidFill>
              </a:rPr>
              <a:t>En effet, la consultation de CADRAN permet d’accéder aux données de J-1 mais aussi d’utiliser les différents filtres permettant par exemple un focus sur un établissement ou sur un GHT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FA043C40-22BB-421A-BAD5-0345BA9193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41" y="6307696"/>
            <a:ext cx="1962240" cy="47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946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oogle Shape;419;p15">
            <a:extLst>
              <a:ext uri="{FF2B5EF4-FFF2-40B4-BE49-F238E27FC236}">
                <a16:creationId xmlns:a16="http://schemas.microsoft.com/office/drawing/2014/main" id="{FD329D00-B756-6ADF-7EFA-14ED90176845}"/>
              </a:ext>
            </a:extLst>
          </p:cNvPr>
          <p:cNvGrpSpPr/>
          <p:nvPr/>
        </p:nvGrpSpPr>
        <p:grpSpPr>
          <a:xfrm>
            <a:off x="3175" y="0"/>
            <a:ext cx="12188825" cy="6858000"/>
            <a:chOff x="-1" y="0"/>
            <a:chExt cx="24377648" cy="13716000"/>
          </a:xfrm>
          <a:solidFill>
            <a:schemeClr val="bg1">
              <a:alpha val="86000"/>
            </a:schemeClr>
          </a:solidFill>
        </p:grpSpPr>
        <p:pic>
          <p:nvPicPr>
            <p:cNvPr id="31" name="Google Shape;420;p15">
              <a:extLst>
                <a:ext uri="{FF2B5EF4-FFF2-40B4-BE49-F238E27FC236}">
                  <a16:creationId xmlns:a16="http://schemas.microsoft.com/office/drawing/2014/main" id="{1EF2A8A6-386E-9FC3-901E-F54A931D7E0A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635" y="0"/>
              <a:ext cx="24376380" cy="13716000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32" name="Google Shape;421;p15">
              <a:extLst>
                <a:ext uri="{FF2B5EF4-FFF2-40B4-BE49-F238E27FC236}">
                  <a16:creationId xmlns:a16="http://schemas.microsoft.com/office/drawing/2014/main" id="{AC2CB63F-9F76-606F-CB9B-0004A2354B2D}"/>
                </a:ext>
              </a:extLst>
            </p:cNvPr>
            <p:cNvSpPr/>
            <p:nvPr/>
          </p:nvSpPr>
          <p:spPr>
            <a:xfrm>
              <a:off x="-1" y="0"/>
              <a:ext cx="24377648" cy="137160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" name="ZoneTexte 26">
            <a:extLst>
              <a:ext uri="{FF2B5EF4-FFF2-40B4-BE49-F238E27FC236}">
                <a16:creationId xmlns:a16="http://schemas.microsoft.com/office/drawing/2014/main" id="{A4006F08-3F68-2E84-9CE7-830B047F96CD}"/>
              </a:ext>
            </a:extLst>
          </p:cNvPr>
          <p:cNvSpPr txBox="1"/>
          <p:nvPr/>
        </p:nvSpPr>
        <p:spPr>
          <a:xfrm>
            <a:off x="-1629678" y="1313641"/>
            <a:ext cx="110003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6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fr-FR" sz="16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fr-FR" sz="16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fr-FR" sz="16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fr-FR" sz="16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fr-FR" sz="16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fr-FR" sz="1600" dirty="0"/>
          </a:p>
          <a:p>
            <a:pPr algn="ctr"/>
            <a:endParaRPr lang="fr-FR" sz="1600" dirty="0"/>
          </a:p>
          <a:p>
            <a:pPr algn="ctr"/>
            <a:endParaRPr lang="fr-FR" sz="1600" dirty="0"/>
          </a:p>
          <a:p>
            <a:pPr algn="ctr"/>
            <a:endParaRPr lang="fr-FR" sz="1600" dirty="0"/>
          </a:p>
          <a:p>
            <a:pPr algn="ctr"/>
            <a:endParaRPr lang="fr-FR" sz="1600" dirty="0"/>
          </a:p>
          <a:p>
            <a:pPr algn="ctr"/>
            <a:endParaRPr lang="fr-FR" sz="1600" dirty="0"/>
          </a:p>
          <a:p>
            <a:pPr algn="ctr"/>
            <a:endParaRPr lang="fr-FR" sz="1600" dirty="0"/>
          </a:p>
          <a:p>
            <a:pPr algn="ctr"/>
            <a:endParaRPr lang="fr-FR" sz="1600" dirty="0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FA043C40-22BB-421A-BAD5-0345BA9193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772" y="6468228"/>
            <a:ext cx="1068724" cy="256763"/>
          </a:xfrm>
          <a:prstGeom prst="rect">
            <a:avLst/>
          </a:prstGeom>
        </p:spPr>
      </p:pic>
      <p:sp>
        <p:nvSpPr>
          <p:cNvPr id="9" name="Espace réservé du contenu 2"/>
          <p:cNvSpPr txBox="1">
            <a:spLocks/>
          </p:cNvSpPr>
          <p:nvPr/>
        </p:nvSpPr>
        <p:spPr>
          <a:xfrm>
            <a:off x="716558" y="635182"/>
            <a:ext cx="10967441" cy="538266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z="400" dirty="0">
              <a:solidFill>
                <a:srgbClr val="1A6AA7"/>
              </a:solidFill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fr-FR" sz="1600" dirty="0">
              <a:solidFill>
                <a:srgbClr val="1A6AA7"/>
              </a:solidFill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fr-FR" sz="1600" dirty="0">
              <a:solidFill>
                <a:srgbClr val="1A6AA7"/>
              </a:solidFill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fr-FR" sz="1600" dirty="0">
              <a:solidFill>
                <a:srgbClr val="1A6AA7"/>
              </a:solidFill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fr-FR" sz="1600" dirty="0">
              <a:solidFill>
                <a:srgbClr val="1A6AA7"/>
              </a:solidFill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fr-FR" sz="1600" dirty="0">
              <a:solidFill>
                <a:srgbClr val="1A6AA7"/>
              </a:solidFill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fr-FR" sz="1600" dirty="0">
              <a:solidFill>
                <a:srgbClr val="1A6AA7"/>
              </a:solidFill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fr-FR" sz="1600" dirty="0">
              <a:solidFill>
                <a:srgbClr val="1A6AA7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sz="1600" dirty="0">
              <a:solidFill>
                <a:srgbClr val="1A6AA7"/>
              </a:solidFill>
            </a:endParaRP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490693" y="245410"/>
            <a:ext cx="10967441" cy="538266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z="1600" dirty="0">
              <a:solidFill>
                <a:srgbClr val="1A6AA7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fr-FR" sz="1600" dirty="0">
                <a:solidFill>
                  <a:srgbClr val="1A6AA7"/>
                </a:solidFill>
              </a:rPr>
              <a:t>Envoi par email sous format pdf </a:t>
            </a:r>
          </a:p>
          <a:p>
            <a:pPr marL="0" indent="0" algn="just">
              <a:buNone/>
            </a:pPr>
            <a:endParaRPr lang="fr-FR" sz="1600" dirty="0">
              <a:solidFill>
                <a:srgbClr val="1A6AA7"/>
              </a:solidFill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fr-FR" sz="1600" dirty="0">
              <a:solidFill>
                <a:srgbClr val="1A6AA7"/>
              </a:solidFill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fr-FR" sz="1600" dirty="0">
              <a:solidFill>
                <a:srgbClr val="1A6AA7"/>
              </a:solidFill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fr-FR" sz="1600" dirty="0">
              <a:solidFill>
                <a:srgbClr val="1A6AA7"/>
              </a:solidFill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fr-FR" sz="1600" dirty="0">
              <a:solidFill>
                <a:srgbClr val="1A6AA7"/>
              </a:solidFill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fr-FR" sz="1600" dirty="0">
              <a:solidFill>
                <a:srgbClr val="1A6AA7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sz="1600" dirty="0">
              <a:solidFill>
                <a:srgbClr val="1A6AA7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843" y="1672800"/>
            <a:ext cx="7124877" cy="492563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7488" y="1168926"/>
            <a:ext cx="7683988" cy="529930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733681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oogle Shape;419;p15">
            <a:extLst>
              <a:ext uri="{FF2B5EF4-FFF2-40B4-BE49-F238E27FC236}">
                <a16:creationId xmlns:a16="http://schemas.microsoft.com/office/drawing/2014/main" id="{FD329D00-B756-6ADF-7EFA-14ED90176845}"/>
              </a:ext>
            </a:extLst>
          </p:cNvPr>
          <p:cNvGrpSpPr/>
          <p:nvPr/>
        </p:nvGrpSpPr>
        <p:grpSpPr>
          <a:xfrm>
            <a:off x="18186" y="0"/>
            <a:ext cx="12188825" cy="6858000"/>
            <a:chOff x="-1" y="0"/>
            <a:chExt cx="24377648" cy="13716000"/>
          </a:xfrm>
          <a:solidFill>
            <a:schemeClr val="bg1">
              <a:alpha val="86000"/>
            </a:schemeClr>
          </a:solidFill>
        </p:grpSpPr>
        <p:pic>
          <p:nvPicPr>
            <p:cNvPr id="31" name="Google Shape;420;p15">
              <a:extLst>
                <a:ext uri="{FF2B5EF4-FFF2-40B4-BE49-F238E27FC236}">
                  <a16:creationId xmlns:a16="http://schemas.microsoft.com/office/drawing/2014/main" id="{1EF2A8A6-386E-9FC3-901E-F54A931D7E0A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635" y="0"/>
              <a:ext cx="24376380" cy="13716000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32" name="Google Shape;421;p15">
              <a:extLst>
                <a:ext uri="{FF2B5EF4-FFF2-40B4-BE49-F238E27FC236}">
                  <a16:creationId xmlns:a16="http://schemas.microsoft.com/office/drawing/2014/main" id="{AC2CB63F-9F76-606F-CB9B-0004A2354B2D}"/>
                </a:ext>
              </a:extLst>
            </p:cNvPr>
            <p:cNvSpPr/>
            <p:nvPr/>
          </p:nvSpPr>
          <p:spPr>
            <a:xfrm>
              <a:off x="-1" y="0"/>
              <a:ext cx="24377648" cy="137160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" name="ZoneTexte 26">
            <a:extLst>
              <a:ext uri="{FF2B5EF4-FFF2-40B4-BE49-F238E27FC236}">
                <a16:creationId xmlns:a16="http://schemas.microsoft.com/office/drawing/2014/main" id="{A4006F08-3F68-2E84-9CE7-830B047F96CD}"/>
              </a:ext>
            </a:extLst>
          </p:cNvPr>
          <p:cNvSpPr txBox="1"/>
          <p:nvPr/>
        </p:nvSpPr>
        <p:spPr>
          <a:xfrm>
            <a:off x="-1629678" y="1313641"/>
            <a:ext cx="110003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6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fr-FR" sz="16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fr-FR" sz="16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fr-FR" sz="16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fr-FR" sz="16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fr-FR" sz="16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fr-FR" sz="1600" dirty="0"/>
          </a:p>
          <a:p>
            <a:pPr algn="ctr"/>
            <a:endParaRPr lang="fr-FR" sz="1600" dirty="0"/>
          </a:p>
          <a:p>
            <a:pPr algn="ctr"/>
            <a:endParaRPr lang="fr-FR" sz="1600" dirty="0"/>
          </a:p>
          <a:p>
            <a:pPr algn="ctr"/>
            <a:endParaRPr lang="fr-FR" sz="1600" dirty="0"/>
          </a:p>
          <a:p>
            <a:pPr algn="ctr"/>
            <a:endParaRPr lang="fr-FR" sz="1600" dirty="0"/>
          </a:p>
          <a:p>
            <a:pPr algn="ctr"/>
            <a:endParaRPr lang="fr-FR" sz="1600" dirty="0"/>
          </a:p>
          <a:p>
            <a:pPr algn="ctr"/>
            <a:endParaRPr lang="fr-FR" sz="1600" dirty="0"/>
          </a:p>
          <a:p>
            <a:pPr algn="ctr"/>
            <a:endParaRPr lang="fr-FR" sz="1600" dirty="0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FA043C40-22BB-421A-BAD5-0345BA9193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6" y="6351915"/>
            <a:ext cx="1433452" cy="344390"/>
          </a:xfrm>
          <a:prstGeom prst="rect">
            <a:avLst/>
          </a:prstGeom>
        </p:spPr>
      </p:pic>
      <p:sp>
        <p:nvSpPr>
          <p:cNvPr id="9" name="Espace réservé du contenu 2"/>
          <p:cNvSpPr txBox="1">
            <a:spLocks/>
          </p:cNvSpPr>
          <p:nvPr/>
        </p:nvSpPr>
        <p:spPr>
          <a:xfrm>
            <a:off x="716558" y="635182"/>
            <a:ext cx="10967441" cy="538266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z="400" dirty="0">
              <a:solidFill>
                <a:srgbClr val="1A6AA7"/>
              </a:solidFill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fr-FR" sz="1600" dirty="0">
              <a:solidFill>
                <a:srgbClr val="1A6AA7"/>
              </a:solidFill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fr-FR" sz="1600" dirty="0">
              <a:solidFill>
                <a:srgbClr val="1A6AA7"/>
              </a:solidFill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fr-FR" sz="1600" dirty="0">
              <a:solidFill>
                <a:srgbClr val="1A6AA7"/>
              </a:solidFill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fr-FR" sz="1600" dirty="0">
              <a:solidFill>
                <a:srgbClr val="1A6AA7"/>
              </a:solidFill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fr-FR" sz="1600" dirty="0">
              <a:solidFill>
                <a:srgbClr val="1A6AA7"/>
              </a:solidFill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fr-FR" sz="1600" dirty="0">
              <a:solidFill>
                <a:srgbClr val="1A6AA7"/>
              </a:solidFill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fr-FR" sz="1600" dirty="0">
              <a:solidFill>
                <a:srgbClr val="1A6AA7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sz="1600" dirty="0">
              <a:solidFill>
                <a:srgbClr val="1A6AA7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3940" y="334725"/>
            <a:ext cx="8640953" cy="610862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6699550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259</Words>
  <Application>Microsoft Office PowerPoint</Application>
  <PresentationFormat>Grand écran</PresentationFormat>
  <Paragraphs>235</Paragraphs>
  <Slides>14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Céline Giget</dc:creator>
  <cp:lastModifiedBy>Céline Giget</cp:lastModifiedBy>
  <cp:revision>15</cp:revision>
  <dcterms:created xsi:type="dcterms:W3CDTF">2023-03-13T10:14:12Z</dcterms:created>
  <dcterms:modified xsi:type="dcterms:W3CDTF">2023-03-15T16:37:21Z</dcterms:modified>
</cp:coreProperties>
</file>