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4" r:id="rId2"/>
    <p:sldId id="398" r:id="rId3"/>
    <p:sldId id="395" r:id="rId4"/>
    <p:sldId id="397" r:id="rId5"/>
    <p:sldId id="401" r:id="rId6"/>
    <p:sldId id="402" r:id="rId7"/>
    <p:sldId id="399" r:id="rId8"/>
    <p:sldId id="403" r:id="rId9"/>
    <p:sldId id="400" r:id="rId10"/>
    <p:sldId id="404" r:id="rId11"/>
    <p:sldId id="405" r:id="rId12"/>
    <p:sldId id="411" r:id="rId13"/>
    <p:sldId id="406" r:id="rId14"/>
    <p:sldId id="407" r:id="rId15"/>
    <p:sldId id="408" r:id="rId16"/>
    <p:sldId id="409" r:id="rId17"/>
    <p:sldId id="412" r:id="rId18"/>
    <p:sldId id="413" r:id="rId19"/>
    <p:sldId id="394" r:id="rId20"/>
  </p:sldIdLst>
  <p:sldSz cx="9144000" cy="6858000" type="screen4x3"/>
  <p:notesSz cx="6808788" cy="99409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F025EBAD-54DB-994C-906B-11C59CA7C1FF}">
          <p14:sldIdLst>
            <p14:sldId id="344"/>
            <p14:sldId id="398"/>
            <p14:sldId id="395"/>
            <p14:sldId id="397"/>
            <p14:sldId id="401"/>
            <p14:sldId id="402"/>
            <p14:sldId id="399"/>
            <p14:sldId id="403"/>
            <p14:sldId id="400"/>
            <p14:sldId id="404"/>
            <p14:sldId id="405"/>
            <p14:sldId id="411"/>
            <p14:sldId id="406"/>
            <p14:sldId id="407"/>
            <p14:sldId id="408"/>
            <p14:sldId id="409"/>
            <p14:sldId id="412"/>
            <p14:sldId id="41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rmacie Ludres" initials="PL" lastIdx="4" clrIdx="0">
    <p:extLst>
      <p:ext uri="{19B8F6BF-5375-455C-9EA6-DF929625EA0E}">
        <p15:presenceInfo xmlns:p15="http://schemas.microsoft.com/office/powerpoint/2012/main" userId="Pharmacie Lud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550"/>
    <a:srgbClr val="385D8A"/>
    <a:srgbClr val="0000CC"/>
    <a:srgbClr val="CEAA89"/>
    <a:srgbClr val="FDEADB"/>
    <a:srgbClr val="F1F7EB"/>
    <a:srgbClr val="949F76"/>
    <a:srgbClr val="BEBCC1"/>
    <a:srgbClr val="4165AA"/>
    <a:srgbClr val="F4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3" autoAdjust="0"/>
    <p:restoredTop sz="86279" autoAdjust="0"/>
  </p:normalViewPr>
  <p:slideViewPr>
    <p:cSldViewPr>
      <p:cViewPr>
        <p:scale>
          <a:sx n="200" d="100"/>
          <a:sy n="200" d="100"/>
        </p:scale>
        <p:origin x="-1788" y="-4596"/>
      </p:cViewPr>
      <p:guideLst>
        <p:guide orient="horz" pos="4319"/>
        <p:guide pos="13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42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3B94B234-9D58-4827-8802-49ABDA598AE3}" type="datetimeFigureOut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F210B858-B9B3-498E-93E8-13A469A420D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78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7223FA-E2ED-4C89-A80E-53DC8DA60C34}" type="datetimeFigureOut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C32C72-3568-4AF2-800A-E92DA82C7F9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0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60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4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20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812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92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79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718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10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077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Malle voire kits fonction</a:t>
            </a:r>
            <a:r>
              <a:rPr lang="fr-FR" baseline="0" dirty="0"/>
              <a:t> des gestes à effectuer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20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74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43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73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56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00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35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08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32C72-3568-4AF2-800A-E92DA82C7F9A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35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410325"/>
            <a:ext cx="609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10"/>
          <p:cNvSpPr/>
          <p:nvPr/>
        </p:nvSpPr>
        <p:spPr>
          <a:xfrm>
            <a:off x="6350" y="0"/>
            <a:ext cx="461963" cy="6858000"/>
          </a:xfrm>
          <a:prstGeom prst="roundRect">
            <a:avLst>
              <a:gd name="adj" fmla="val 0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6000" bIns="28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cap="small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-1017" y="0"/>
            <a:ext cx="1413891" cy="6880366"/>
          </a:xfrm>
          <a:prstGeom prst="roundRect">
            <a:avLst>
              <a:gd name="adj" fmla="val 0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32000" bIns="28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SDIS de Meurthe-et-Moselle</a:t>
            </a:r>
          </a:p>
        </p:txBody>
      </p:sp>
      <p:sp>
        <p:nvSpPr>
          <p:cNvPr id="8" name="Rectangle à coins arrondis 8"/>
          <p:cNvSpPr/>
          <p:nvPr/>
        </p:nvSpPr>
        <p:spPr>
          <a:xfrm>
            <a:off x="1344613" y="6350"/>
            <a:ext cx="68262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9"/>
          <p:cNvSpPr/>
          <p:nvPr/>
        </p:nvSpPr>
        <p:spPr>
          <a:xfrm>
            <a:off x="1182688" y="6350"/>
            <a:ext cx="146050" cy="6878638"/>
          </a:xfrm>
          <a:prstGeom prst="roundRect">
            <a:avLst>
              <a:gd name="adj" fmla="val 8048"/>
            </a:avLst>
          </a:prstGeom>
          <a:gradFill>
            <a:gsLst>
              <a:gs pos="41000">
                <a:srgbClr val="FFC000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88350" y="6307138"/>
            <a:ext cx="75565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407424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1844824"/>
            <a:ext cx="6696744" cy="1152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47813" y="6381750"/>
            <a:ext cx="1214437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646459-5BFF-4D97-8169-E1A28CEC684A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58324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A1C1-37F6-465E-89B1-A15E984792F6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48263" y="4581525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E58DE5-CF6E-4404-A7A4-61C4F959E2B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11188" y="1628775"/>
            <a:ext cx="8229600" cy="2263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188" y="4044950"/>
            <a:ext cx="8229600" cy="2263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2443-3E6A-4E4A-8643-D5A879A31345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48263" y="4581525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BF2D88D-D97E-4512-978C-9747781FD57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8944-4509-4C70-A64C-2BF45DF8AC41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91538" y="6381328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E83A16-E6BB-4F83-9435-F16A56700D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F3AB8-E310-4A2D-89F7-FE43151A1BE6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48263" y="4581525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337996-CB0D-4EF5-B820-3112EDE687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BE9E-2CC8-4196-B214-716D26D00909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91438" y="6381328"/>
            <a:ext cx="514549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38F719-137B-43F1-BC38-48BC92A906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ED4B-D4EB-4033-9913-A5CD47DB2C63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48263" y="4581525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D405FF-E6EB-4C22-8C59-B1CB05BEBB0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564E-3E68-485F-A83E-1BC2FAEA3636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91538" y="6381328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BC0787-EBDA-4108-B8C6-C3CC4EB530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BF46-6072-4E30-9FDE-0A6D6CB3EC4B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48263" y="4581525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59711D-DFB7-478D-8ADA-7DDE30D815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B6484-4FF7-482F-BD6D-F667A11C216C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48263" y="4581525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A975BC9-58D7-4B9A-AA9F-B73E093834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11188" y="260350"/>
            <a:ext cx="8229600" cy="6048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3992-0AC9-41D4-9FF7-243194006053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8175" y="6386513"/>
            <a:ext cx="640873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48263" y="4581525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422DD3F-BC8A-41F3-8F05-CE35A5DA3CA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11188" y="6386513"/>
            <a:ext cx="1152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15CACF-0EAD-4E89-A53E-EB1D0468E0E4}" type="datetime1">
              <a:rPr lang="fr-FR"/>
              <a:pPr>
                <a:defRPr/>
              </a:pPr>
              <a:t>14/03/2023</a:t>
            </a:fld>
            <a:endParaRPr lang="fr-FR" dirty="0"/>
          </a:p>
        </p:txBody>
      </p:sp>
      <p:sp>
        <p:nvSpPr>
          <p:cNvPr id="10" name="Rectangle à coins arrondis 10"/>
          <p:cNvSpPr>
            <a:spLocks noChangeArrowheads="1"/>
          </p:cNvSpPr>
          <p:nvPr/>
        </p:nvSpPr>
        <p:spPr bwMode="auto">
          <a:xfrm>
            <a:off x="-36512" y="0"/>
            <a:ext cx="615644" cy="68580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C000"/>
              </a:gs>
              <a:gs pos="100000">
                <a:schemeClr val="bg1"/>
              </a:gs>
            </a:gsLst>
            <a:lin ang="10800000"/>
          </a:gra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eaVert" lIns="216000" bIns="28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cap="small" spc="6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 rot="16200000">
            <a:off x="-3058988" y="3282950"/>
            <a:ext cx="68135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dirty="0">
                <a:latin typeface="Arial" charset="0"/>
              </a:rPr>
              <a:t>SERVICE</a:t>
            </a:r>
            <a:r>
              <a:rPr lang="fr-FR" sz="1600" b="1" baseline="0" dirty="0">
                <a:latin typeface="Arial" charset="0"/>
              </a:rPr>
              <a:t> DE SANTE ET DE SECOURS MEDICAL </a:t>
            </a:r>
            <a:r>
              <a:rPr lang="fr-FR" sz="1600" b="1" dirty="0">
                <a:latin typeface="Arial" charset="0"/>
              </a:rPr>
              <a:t>54</a:t>
            </a:r>
          </a:p>
        </p:txBody>
      </p:sp>
      <p:pic>
        <p:nvPicPr>
          <p:cNvPr id="1032" name="Picture 12" descr="http://www.jimbo-ecussons.com/IMG/jpg/Ecusson-Sdi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275" y="163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3" y="266723"/>
            <a:ext cx="7632848" cy="2082157"/>
          </a:xfrm>
        </p:spPr>
        <p:txBody>
          <a:bodyPr/>
          <a:lstStyle/>
          <a:p>
            <a:r>
              <a:rPr lang="fr-FR" sz="3200" b="1" i="1" dirty="0" smtClean="0">
                <a:latin typeface="+mj-lt"/>
              </a:rPr>
              <a:t>INFIRMIER DE SAPEURS-POMPIERS (ISP)</a:t>
            </a:r>
            <a:r>
              <a:rPr lang="fr-FR" sz="3200" b="1" i="1" dirty="0">
                <a:latin typeface="+mj-lt"/>
              </a:rPr>
              <a:t/>
            </a:r>
            <a:br>
              <a:rPr lang="fr-FR" sz="3200" b="1" i="1" dirty="0">
                <a:latin typeface="+mj-lt"/>
              </a:rPr>
            </a:br>
            <a:r>
              <a:rPr lang="fr-FR" sz="3200" b="1" i="1" dirty="0" smtClean="0">
                <a:latin typeface="+mj-lt"/>
              </a:rPr>
              <a:t>EN MEURTHE-ET-MOSELLE</a:t>
            </a:r>
            <a:br>
              <a:rPr lang="fr-FR" sz="3200" b="1" i="1" dirty="0" smtClean="0">
                <a:latin typeface="+mj-lt"/>
              </a:rPr>
            </a:br>
            <a:r>
              <a:rPr lang="fr-FR" sz="2400" b="1" i="1" dirty="0" smtClean="0">
                <a:latin typeface="+mn-lt"/>
              </a:rPr>
              <a:t>Réponse - </a:t>
            </a:r>
            <a:r>
              <a:rPr lang="fr-FR" sz="2400" b="1" i="1" dirty="0" smtClean="0">
                <a:latin typeface="+mj-lt"/>
              </a:rPr>
              <a:t>Cartographie– Bilan d’activité</a:t>
            </a:r>
            <a:endParaRPr lang="fr-FR" sz="3200" b="1" i="1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1293"/>
            <a:ext cx="1188132" cy="11881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48063" y="573439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AG EST RESCUE MARS 2023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067944" y="6041470"/>
            <a:ext cx="483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Médecin-Lieutenant-Colonel Fabrice Arguello – Médecin-Chef Adjoint</a:t>
            </a:r>
          </a:p>
          <a:p>
            <a:pPr algn="ctr"/>
            <a:endParaRPr lang="fr-FR" sz="1200" b="1" i="1" dirty="0" smtClean="0"/>
          </a:p>
          <a:p>
            <a:pPr algn="ctr"/>
            <a:r>
              <a:rPr lang="fr-FR" sz="1200" b="1" i="1" dirty="0" smtClean="0"/>
              <a:t>Médecin-Lieutenant-Colonel </a:t>
            </a:r>
            <a:r>
              <a:rPr lang="fr-FR" sz="1200" b="1" i="1" dirty="0"/>
              <a:t>Sébastien Metz  - Médecin-Chef</a:t>
            </a:r>
          </a:p>
          <a:p>
            <a:pPr algn="ctr"/>
            <a:endParaRPr lang="fr-FR" sz="1200" b="1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08820"/>
            <a:ext cx="1188132" cy="1188132"/>
          </a:xfrm>
          <a:prstGeom prst="rect">
            <a:avLst/>
          </a:prstGeom>
        </p:spPr>
      </p:pic>
      <p:pic>
        <p:nvPicPr>
          <p:cNvPr id="9" name="Picture 6" descr="E:\VLI 2015\VLI\photos\P1180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14" y="1914810"/>
            <a:ext cx="2339765" cy="1754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VLI 2015\VLI\photos\P11804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58" y="3234847"/>
            <a:ext cx="2298372" cy="1724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5254"/>
            <a:ext cx="2622842" cy="1748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3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08304" y="173441"/>
            <a:ext cx="576064" cy="654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40992" y="427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REPONSE OPERATIONNELLE PARAMEDICALE </a:t>
            </a:r>
          </a:p>
          <a:p>
            <a:pPr algn="ctr"/>
            <a:r>
              <a:rPr lang="fr-FR" sz="2400" b="1" dirty="0" smtClean="0"/>
              <a:t>INFIRMIER DE PROXIMITE ET VLI 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76723" y="1329937"/>
            <a:ext cx="78079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Autres engagements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 smtClean="0"/>
              <a:t>Engagement en renfort : ISP demandé par COS ou engagé par Astreinte Santé  (Protocoles infirmiers de soins d’urgence (PISU), para médicalisation, absence de SMUR, victimes multiples…) </a:t>
            </a:r>
          </a:p>
          <a:p>
            <a:pPr lvl="1" algn="just"/>
            <a:endParaRPr lang="fr-FR" sz="20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 smtClean="0"/>
              <a:t>Engagement en renfort secteur 1 ou 2 : VLI par COS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 smtClean="0"/>
              <a:t>Engagement en SSO: 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ISP proximité : demande du COS via CODIS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fr-FR" sz="2000" dirty="0" smtClean="0"/>
              <a:t>VLI: </a:t>
            </a:r>
          </a:p>
          <a:p>
            <a:pPr marL="2171700" lvl="4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Sur secteur 1 et 2 par CODIS +/- complété par ISP proximité et VSS </a:t>
            </a:r>
          </a:p>
          <a:p>
            <a:pPr marL="2171700" lvl="4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Au-delà secteur 1 et 2 : astreinte santé</a:t>
            </a:r>
          </a:p>
          <a:p>
            <a:pPr lvl="4" algn="just"/>
            <a:endParaRPr lang="fr-FR" sz="20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 smtClean="0"/>
              <a:t>Engagement à la demande du SAMU : réponse « adaptée » (expertise ou PISU) d’un ISP par le CODIS + VSAV -&gt;  </a:t>
            </a:r>
            <a:r>
              <a:rPr lang="fr-FR" sz="2000" dirty="0" smtClean="0">
                <a:solidFill>
                  <a:srgbClr val="FF0000"/>
                </a:solidFill>
              </a:rPr>
              <a:t>UNIQUEMENT SI ABSENCE DE SMUR ou LONG DELAIS DE ROUTE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812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08304" y="173441"/>
            <a:ext cx="576064" cy="654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40992" y="427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REPONSE OPERATIONNELLE PARAMEDICALE </a:t>
            </a:r>
          </a:p>
          <a:p>
            <a:pPr algn="ctr"/>
            <a:r>
              <a:rPr lang="fr-FR" sz="2400" b="1" dirty="0" smtClean="0"/>
              <a:t>INFIRMIER DE PROXIMITE ET VLI 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85811" y="1605816"/>
            <a:ext cx="77057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Points particuliers du rôle de l’ISP: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7030A0"/>
                </a:solidFill>
              </a:rPr>
              <a:t>Sur les lieux : </a:t>
            </a:r>
            <a:r>
              <a:rPr lang="fr-FR" sz="2400" dirty="0" smtClean="0"/>
              <a:t>contact avec COS, </a:t>
            </a:r>
            <a:r>
              <a:rPr lang="fr-FR" sz="2400" dirty="0" smtClean="0">
                <a:solidFill>
                  <a:srgbClr val="FF0000"/>
                </a:solidFill>
              </a:rPr>
              <a:t>PISU (sous l’autorité du médecin-chef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uniquement*)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b="1" u="sng" dirty="0" smtClean="0"/>
              <a:t>sinon</a:t>
            </a:r>
            <a:r>
              <a:rPr lang="fr-FR" sz="2400" dirty="0" smtClean="0"/>
              <a:t> protocole de soins et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smtClean="0"/>
              <a:t>concours à la prise en charge médicale </a:t>
            </a:r>
            <a:r>
              <a:rPr lang="fr-FR" sz="2400" b="1" u="sng" dirty="0" smtClean="0"/>
              <a:t>sur</a:t>
            </a:r>
            <a:r>
              <a:rPr lang="fr-FR" sz="2400" dirty="0" smtClean="0"/>
              <a:t> prescription du médecin régulateur (après contact).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7030A0"/>
                </a:solidFill>
              </a:rPr>
              <a:t>Para médicalisation du transport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SMUR présent : pas de para médicalisation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SMUR absent : para médicalisation sur demande vers CH de proximité </a:t>
            </a:r>
          </a:p>
          <a:p>
            <a:pPr lvl="1" algn="just"/>
            <a:endParaRPr lang="fr-FR" sz="2400" dirty="0" smtClean="0"/>
          </a:p>
          <a:p>
            <a:pPr lvl="1" algn="just"/>
            <a:r>
              <a:rPr lang="fr-FR" sz="1600" i="1" dirty="0" smtClean="0"/>
              <a:t>*Article R4311-14 du CSP et Arrêté du 5 juin 2015</a:t>
            </a:r>
          </a:p>
        </p:txBody>
      </p:sp>
    </p:spTree>
    <p:extLst>
      <p:ext uri="{BB962C8B-B14F-4D97-AF65-F5344CB8AC3E}">
        <p14:creationId xmlns:p14="http://schemas.microsoft.com/office/powerpoint/2010/main" val="22472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3A16-E6BB-4F83-9435-F16A56700D42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59803"/>
            <a:ext cx="4179112" cy="512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5696" y="404664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+mn-lt"/>
              </a:rPr>
              <a:t>REPONSE OPERATIONNELLE PARAMEDICALE </a:t>
            </a:r>
          </a:p>
          <a:p>
            <a:pPr algn="ctr"/>
            <a:r>
              <a:rPr lang="fr-FR" sz="2400" b="1" dirty="0">
                <a:latin typeface="+mn-lt"/>
              </a:rPr>
              <a:t>INFIRMIER DE PROXIMITE ET VLI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95702" y="342900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PROTOCOLES INFIRMIERS DE SOINS D’URGENCE DE LA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MEURTHE-ET-MOSELLE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3A16-E6BB-4F83-9435-F16A56700D42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99592" y="1124744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 algn="ctr"/>
            <a:endParaRPr lang="fr-FR" dirty="0"/>
          </a:p>
          <a:p>
            <a:pPr lvl="2"/>
            <a:endParaRPr lang="fr-FR" dirty="0"/>
          </a:p>
          <a:p>
            <a:pPr lvl="2" algn="ctr"/>
            <a:r>
              <a:rPr lang="fr-FR" sz="3600" b="1" i="1" dirty="0" smtClean="0"/>
              <a:t>BILAN D’ACTIVITE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17273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86" y="260648"/>
            <a:ext cx="7817495" cy="5828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4168" y="404664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419872" y="908720"/>
            <a:ext cx="26642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91" y="341635"/>
            <a:ext cx="8040222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4168" y="404664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419872" y="908720"/>
            <a:ext cx="26642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12633" y="918989"/>
            <a:ext cx="3672408" cy="504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8" y="188640"/>
            <a:ext cx="4104456" cy="359773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134" y="2717862"/>
            <a:ext cx="4086708" cy="35771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52320" y="3140968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491880" y="1484784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905926" y="2852936"/>
            <a:ext cx="9001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380312" y="4693610"/>
            <a:ext cx="864096" cy="256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547664" y="1988840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31769"/>
            <a:ext cx="8297433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4168" y="404664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419872" y="908720"/>
            <a:ext cx="26642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908720"/>
            <a:ext cx="3672408" cy="504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21" y="728700"/>
            <a:ext cx="4585481" cy="43924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761" y="2385839"/>
            <a:ext cx="3794222" cy="2155676"/>
          </a:xfrm>
          <a:prstGeom prst="rect">
            <a:avLst/>
          </a:prstGeom>
        </p:spPr>
      </p:pic>
      <p:cxnSp>
        <p:nvCxnSpPr>
          <p:cNvPr id="17" name="Connecteur en angle 16"/>
          <p:cNvCxnSpPr>
            <a:endCxn id="8" idx="0"/>
          </p:cNvCxnSpPr>
          <p:nvPr/>
        </p:nvCxnSpPr>
        <p:spPr>
          <a:xfrm>
            <a:off x="4672699" y="1079426"/>
            <a:ext cx="2223173" cy="130641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225195" y="1049313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RELATION SOINS PATHOLOGIES</a:t>
            </a:r>
            <a:endParaRPr lang="fr-FR" b="1" dirty="0"/>
          </a:p>
        </p:txBody>
      </p:sp>
      <p:sp>
        <p:nvSpPr>
          <p:cNvPr id="21" name="Flèche droite 20"/>
          <p:cNvSpPr/>
          <p:nvPr/>
        </p:nvSpPr>
        <p:spPr>
          <a:xfrm>
            <a:off x="666197" y="4149080"/>
            <a:ext cx="298979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>
            <a:off x="678094" y="1900635"/>
            <a:ext cx="298979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lèche droite 22"/>
          <p:cNvSpPr/>
          <p:nvPr/>
        </p:nvSpPr>
        <p:spPr>
          <a:xfrm>
            <a:off x="681245" y="3144578"/>
            <a:ext cx="298979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084168" y="4473116"/>
            <a:ext cx="189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39% des patients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 rot="10800000">
            <a:off x="8643493" y="3645024"/>
            <a:ext cx="298979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Flèche droite 25"/>
          <p:cNvSpPr/>
          <p:nvPr/>
        </p:nvSpPr>
        <p:spPr>
          <a:xfrm rot="10800000">
            <a:off x="8643493" y="4021261"/>
            <a:ext cx="298979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lèche droite 26"/>
          <p:cNvSpPr/>
          <p:nvPr/>
        </p:nvSpPr>
        <p:spPr>
          <a:xfrm>
            <a:off x="674629" y="3501008"/>
            <a:ext cx="298979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7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08304" y="173441"/>
            <a:ext cx="576064" cy="654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40992" y="427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BILAN GLOBAL VLI BADONVILLER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85811" y="1605816"/>
            <a:ext cx="77057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Gardes 2021 (chiffre 2022 en consolidation)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46 conducteurs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36 ISP majoritairement des territoires de Lunéville et Nancy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En moyenne </a:t>
            </a:r>
            <a:r>
              <a:rPr lang="fr-FR" sz="2400" b="1" dirty="0" smtClean="0">
                <a:solidFill>
                  <a:srgbClr val="FF0000"/>
                </a:solidFill>
              </a:rPr>
              <a:t>1,5 départs par garde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Augmentation du budget en relation avec l’inflation et le coût de l’énergie à prévoir </a:t>
            </a:r>
          </a:p>
        </p:txBody>
      </p:sp>
    </p:spTree>
    <p:extLst>
      <p:ext uri="{BB962C8B-B14F-4D97-AF65-F5344CB8AC3E}">
        <p14:creationId xmlns:p14="http://schemas.microsoft.com/office/powerpoint/2010/main" val="2529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924842" y="-459432"/>
            <a:ext cx="149250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385D8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VLI :</a:t>
            </a:r>
          </a:p>
          <a:p>
            <a:pPr algn="ctr"/>
            <a:endParaRPr lang="fr-FR" dirty="0" smtClean="0">
              <a:ln w="0"/>
              <a:solidFill>
                <a:srgbClr val="385D8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dirty="0" smtClean="0">
                <a:ln w="0"/>
                <a:solidFill>
                  <a:srgbClr val="385D8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GARDE</a:t>
            </a:r>
          </a:p>
          <a:p>
            <a:pPr algn="ctr"/>
            <a:r>
              <a:rPr lang="fr-FR" dirty="0" smtClean="0">
                <a:ln w="0"/>
                <a:solidFill>
                  <a:srgbClr val="385D8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ou ASTREINTE?</a:t>
            </a:r>
            <a:endParaRPr lang="fr-FR" dirty="0">
              <a:solidFill>
                <a:srgbClr val="385D8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23800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ET L’AVENIR?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85811" y="1605816"/>
            <a:ext cx="770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73354"/>
            <a:ext cx="5595390" cy="594267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411760" y="2067481"/>
            <a:ext cx="1008112" cy="168412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 rot="20244386">
            <a:off x="2142864" y="1206299"/>
            <a:ext cx="1008112" cy="160118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35079" y="2397396"/>
            <a:ext cx="174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85D8A"/>
                </a:solidFill>
              </a:rPr>
              <a:t>Zone d’implantation?</a:t>
            </a:r>
            <a:endParaRPr lang="fr-FR" b="1" dirty="0">
              <a:solidFill>
                <a:srgbClr val="385D8A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2747942">
            <a:off x="5455081" y="5090501"/>
            <a:ext cx="1008112" cy="16841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lèche gauche 4"/>
          <p:cNvSpPr/>
          <p:nvPr/>
        </p:nvSpPr>
        <p:spPr>
          <a:xfrm>
            <a:off x="6660232" y="5373216"/>
            <a:ext cx="1080120" cy="72008"/>
          </a:xfrm>
          <a:prstGeom prst="leftArrow">
            <a:avLst/>
          </a:prstGeom>
          <a:solidFill>
            <a:srgbClr val="C355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731347" y="51571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C35550"/>
                </a:solidFill>
              </a:rPr>
              <a:t>Projet de mutualisation avec SDIS 88</a:t>
            </a:r>
            <a:endParaRPr lang="fr-FR" sz="1200" b="1" dirty="0">
              <a:solidFill>
                <a:srgbClr val="C355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4684" y="3140968"/>
            <a:ext cx="8229600" cy="886857"/>
          </a:xfrm>
        </p:spPr>
        <p:txBody>
          <a:bodyPr/>
          <a:lstStyle/>
          <a:p>
            <a:r>
              <a:rPr lang="fr-FR" altLang="fr-FR" sz="2400" b="1" i="1" dirty="0">
                <a:latin typeface="+mn-lt"/>
              </a:rPr>
              <a:t>MERCI DE VOTRE ATTENTION</a:t>
            </a:r>
            <a:r>
              <a:rPr lang="fr-FR" altLang="fr-FR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fr-FR" altLang="fr-FR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3A16-E6BB-4F83-9435-F16A56700D42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90898"/>
            <a:ext cx="8250312" cy="4490940"/>
          </a:xfrm>
        </p:spPr>
        <p:txBody>
          <a:bodyPr/>
          <a:lstStyle/>
          <a:p>
            <a:pPr marL="0" indent="0" algn="ctr">
              <a:buNone/>
            </a:pPr>
            <a:endParaRPr lang="fr-FR" altLang="fr-FR" sz="2000" b="1" dirty="0">
              <a:solidFill>
                <a:srgbClr val="0000CC"/>
              </a:solidFill>
              <a:latin typeface="+mj-lt"/>
            </a:endParaRPr>
          </a:p>
          <a:p>
            <a:pPr marL="0" indent="0" algn="ctr">
              <a:buNone/>
            </a:pPr>
            <a:endParaRPr lang="fr-FR" altLang="fr-FR" sz="20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1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99592" y="1124744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 algn="ctr"/>
            <a:endParaRPr lang="fr-FR" dirty="0"/>
          </a:p>
          <a:p>
            <a:pPr lvl="2"/>
            <a:endParaRPr lang="fr-FR" dirty="0"/>
          </a:p>
          <a:p>
            <a:pPr lvl="2" algn="ctr"/>
            <a:r>
              <a:rPr lang="fr-FR" sz="3600" b="1" i="1" dirty="0" smtClean="0"/>
              <a:t>LA REPONSE ISP DANS LE DEPARTEMENT 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32180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73441"/>
            <a:ext cx="5544616" cy="6542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36096" y="548680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35180" y="179890"/>
            <a:ext cx="576064" cy="654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26064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86 ISP </a:t>
            </a:r>
          </a:p>
          <a:p>
            <a:r>
              <a:rPr lang="fr-FR" dirty="0" smtClean="0"/>
              <a:t>4 GROUPEMENTS</a:t>
            </a:r>
          </a:p>
          <a:p>
            <a:r>
              <a:rPr lang="fr-FR" dirty="0" smtClean="0"/>
              <a:t>2 BASES VLI* 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 rot="12675860">
            <a:off x="6407119" y="5176166"/>
            <a:ext cx="1247202" cy="229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49381" y="5633832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VLI BADONVILLER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58049" y="2771635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VLI POMPEY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rot="7425898">
            <a:off x="4151827" y="3399666"/>
            <a:ext cx="920912" cy="259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3568" y="6526235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*VLI : Véhicule Léger Infirmier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9680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08304" y="173441"/>
            <a:ext cx="576064" cy="654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19113" y="299162"/>
            <a:ext cx="8229600" cy="4679950"/>
          </a:xfrm>
        </p:spPr>
        <p:txBody>
          <a:bodyPr/>
          <a:lstStyle/>
          <a:p>
            <a:pPr marL="0" indent="0" algn="ctr">
              <a:buNone/>
            </a:pPr>
            <a:r>
              <a:rPr lang="fr-FR" b="1" i="1" dirty="0" smtClean="0">
                <a:latin typeface="+mj-lt"/>
              </a:rPr>
              <a:t>LES ISP</a:t>
            </a:r>
          </a:p>
          <a:p>
            <a:pPr marL="0" indent="0" algn="ctr">
              <a:buNone/>
            </a:pPr>
            <a:endParaRPr lang="fr-FR" b="1" i="1" dirty="0">
              <a:latin typeface="+mj-lt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ISP de proximité:</a:t>
            </a:r>
          </a:p>
          <a:p>
            <a:pPr lvl="1"/>
            <a:r>
              <a:rPr lang="fr-FR" sz="2400" dirty="0" smtClean="0">
                <a:latin typeface="+mj-lt"/>
              </a:rPr>
              <a:t>Rattaché à un centre: en astreinte chez eux , se rendant en caserne pour prendre leur véhicule et leur matériel</a:t>
            </a:r>
          </a:p>
          <a:p>
            <a:pPr lvl="1"/>
            <a:r>
              <a:rPr lang="fr-FR" sz="2400" dirty="0" smtClean="0">
                <a:latin typeface="+mj-lt"/>
              </a:rPr>
              <a:t>Répond au bip</a:t>
            </a:r>
          </a:p>
          <a:p>
            <a:pPr lvl="1"/>
            <a:r>
              <a:rPr lang="fr-FR" sz="2400" dirty="0" smtClean="0">
                <a:latin typeface="+mj-lt"/>
              </a:rPr>
              <a:t>Doit se rendre dans les mêmes délais que autres SPV en caserne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ISP en garde VLI:</a:t>
            </a:r>
          </a:p>
          <a:p>
            <a:pPr lvl="1"/>
            <a:r>
              <a:rPr lang="fr-FR" sz="2400" dirty="0" smtClean="0">
                <a:latin typeface="+mj-lt"/>
              </a:rPr>
              <a:t>Posté H24 ou H12</a:t>
            </a:r>
          </a:p>
          <a:p>
            <a:pPr lvl="1"/>
            <a:r>
              <a:rPr lang="fr-FR" sz="2400" dirty="0" smtClean="0">
                <a:latin typeface="+mj-lt"/>
              </a:rPr>
              <a:t>En caserne </a:t>
            </a:r>
          </a:p>
          <a:p>
            <a:pPr lvl="1"/>
            <a:r>
              <a:rPr lang="fr-FR" sz="2400" dirty="0" smtClean="0">
                <a:latin typeface="+mj-lt"/>
              </a:rPr>
              <a:t>Appuyé par conducteur, véhicule et matériels spécifiques 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67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08304" y="173441"/>
            <a:ext cx="576064" cy="654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40992" y="54300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REPONSE OPERATIONNELLE PARAMEDICALE </a:t>
            </a:r>
          </a:p>
          <a:p>
            <a:pPr algn="ctr"/>
            <a:r>
              <a:rPr lang="fr-FR" sz="2400" b="1" dirty="0" smtClean="0"/>
              <a:t>INFIRMIER : secteur VLI Badonviller </a:t>
            </a:r>
            <a:endParaRPr lang="fr-FR" sz="2400" b="1" dirty="0"/>
          </a:p>
        </p:txBody>
      </p:sp>
      <p:pic>
        <p:nvPicPr>
          <p:cNvPr id="9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88445" y="239948"/>
            <a:ext cx="5112568" cy="7602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8304" y="6309320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452320" y="2708920"/>
            <a:ext cx="288032" cy="216024"/>
          </a:xfrm>
          <a:prstGeom prst="rect">
            <a:avLst/>
          </a:prstGeom>
          <a:solidFill>
            <a:srgbClr val="F1F7EB"/>
          </a:solidFill>
          <a:ln>
            <a:solidFill>
              <a:srgbClr val="949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452320" y="2480626"/>
            <a:ext cx="288032" cy="216024"/>
          </a:xfrm>
          <a:prstGeom prst="rect">
            <a:avLst/>
          </a:prstGeom>
          <a:solidFill>
            <a:srgbClr val="FDEADB"/>
          </a:solidFill>
          <a:ln>
            <a:solidFill>
              <a:srgbClr val="CEA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5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40992" y="54300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REPONSE OPERATIONNELLE PARAMEDICALE </a:t>
            </a:r>
          </a:p>
          <a:p>
            <a:pPr algn="ctr"/>
            <a:r>
              <a:rPr lang="fr-FR" sz="2400" b="1" dirty="0" smtClean="0"/>
              <a:t>INFIRMIER : secteur VLI Pompey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7308304" y="6309320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3.jpeg" descr="M:\02_Travaux\Carto_VLI\Carto POM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7784" y="1373997"/>
            <a:ext cx="4320480" cy="54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08304" y="173441"/>
            <a:ext cx="576064" cy="654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19113" y="299162"/>
            <a:ext cx="8229600" cy="4679950"/>
          </a:xfrm>
        </p:spPr>
        <p:txBody>
          <a:bodyPr/>
          <a:lstStyle/>
          <a:p>
            <a:pPr marL="0" indent="0" algn="ctr">
              <a:buNone/>
            </a:pPr>
            <a:r>
              <a:rPr lang="fr-FR" b="1" i="1" dirty="0" smtClean="0">
                <a:latin typeface="+mj-lt"/>
              </a:rPr>
              <a:t>CHOIX DES SITES DES VLI</a:t>
            </a:r>
          </a:p>
          <a:p>
            <a:pPr marL="0" indent="0" algn="ctr">
              <a:buNone/>
            </a:pPr>
            <a:endParaRPr lang="fr-FR" b="1" i="1" dirty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2 Types d’implantation : </a:t>
            </a:r>
          </a:p>
          <a:p>
            <a:pPr lvl="1"/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1 rurale </a:t>
            </a:r>
            <a:r>
              <a:rPr lang="fr-FR" sz="2400" dirty="0" smtClean="0">
                <a:latin typeface="+mj-lt"/>
              </a:rPr>
              <a:t>: VLI BADONVILLERS : éloignement des structures hospitalières et des secteurs SMUR </a:t>
            </a:r>
          </a:p>
          <a:p>
            <a:pPr marL="457200" lvl="1" indent="0">
              <a:buNone/>
            </a:pPr>
            <a:endParaRPr lang="fr-FR" sz="2400" dirty="0" smtClean="0">
              <a:latin typeface="+mj-lt"/>
            </a:endParaRPr>
          </a:p>
          <a:p>
            <a:pPr lvl="1"/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1 urbaine</a:t>
            </a:r>
            <a:r>
              <a:rPr lang="fr-FR" sz="2400" dirty="0" smtClean="0">
                <a:latin typeface="+mj-lt"/>
              </a:rPr>
              <a:t>: VLI POMPEY:</a:t>
            </a:r>
          </a:p>
          <a:p>
            <a:pPr lvl="2"/>
            <a:r>
              <a:rPr lang="fr-FR" dirty="0">
                <a:latin typeface="+mj-lt"/>
              </a:rPr>
              <a:t>Base arrière du SSO </a:t>
            </a:r>
          </a:p>
          <a:p>
            <a:pPr lvl="2"/>
            <a:r>
              <a:rPr lang="fr-FR" dirty="0" smtClean="0">
                <a:latin typeface="+mj-lt"/>
              </a:rPr>
              <a:t>Renforcement de la réponse du secteur périurbain en prompt secours sur l’agglomération nancéenne</a:t>
            </a:r>
          </a:p>
          <a:p>
            <a:endParaRPr lang="fr-FR" dirty="0" smtClean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1585" y="5293571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VLI : MOYEN SAPEUR-POMPIER UNIQUEMENT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ENGAGE PAR LE SDIS 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(mais peut être demandée par le CRRA au CODIS)</a:t>
            </a:r>
            <a:endParaRPr lang="fr-FR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08304" y="173441"/>
            <a:ext cx="576064" cy="654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40992" y="65378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REPONSE OPERATIONNELLE PARAMEDICALE </a:t>
            </a:r>
          </a:p>
          <a:p>
            <a:pPr algn="ctr"/>
            <a:r>
              <a:rPr lang="fr-FR" sz="2400" b="1" dirty="0" smtClean="0"/>
              <a:t>INFIRMIER DE PROXIMITE ET VLI 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220486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Modalités d’engagement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400" dirty="0" smtClean="0"/>
              <a:t>H24 pour VLI Badonviller – 9/21h00 pour VLI Pompey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400" dirty="0" smtClean="0"/>
              <a:t>2 secteurs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fr-FR" sz="2400" dirty="0" smtClean="0"/>
              <a:t>Secteur 1 : départ type, renfort et SSO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fr-FR" sz="2400" dirty="0" smtClean="0"/>
              <a:t>Secteur 2 : renfort et SSO</a:t>
            </a:r>
            <a:endParaRPr lang="fr-FR" sz="2400" dirty="0"/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Réponse « graduée » sur secteur 1 : </a:t>
            </a:r>
            <a:r>
              <a:rPr lang="fr-FR" sz="2400" dirty="0" smtClean="0"/>
              <a:t>engagement SMUR = VLI + VSAV sur demande du SAMU ou ISP si délai &lt; SMUR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271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3A16-E6BB-4F83-9435-F16A56700D42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652120" y="548680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08304" y="173441"/>
            <a:ext cx="576064" cy="654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40992" y="65378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REPONSE OPERATIONNELLE PARAMEDICALE </a:t>
            </a:r>
          </a:p>
          <a:p>
            <a:pPr algn="ctr"/>
            <a:r>
              <a:rPr lang="fr-FR" sz="2400" b="1" dirty="0" smtClean="0"/>
              <a:t>INFIRMIER DE PROXIMITE ET VLI </a:t>
            </a:r>
            <a:endParaRPr lang="fr-FR" sz="2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78" y="1632650"/>
            <a:ext cx="8271368" cy="5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Diaporama_SDIS54_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Modele_Diaporama_SDIS54_2003</Template>
  <TotalTime>30236</TotalTime>
  <Words>602</Words>
  <Application>Microsoft Office PowerPoint</Application>
  <PresentationFormat>Affichage à l'écran (4:3)</PresentationFormat>
  <Paragraphs>129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Modele_Diaporama_SDIS54_2003</vt:lpstr>
      <vt:lpstr>INFIRMIER DE SAPEURS-POMPIERS (ISP) EN MEURTHE-ET-MOSELLE Réponse - Cartographie– Bilan d’activité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</vt:lpstr>
    </vt:vector>
  </TitlesOfParts>
  <Company>sdis54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/SSSM 54</dc:creator>
  <cp:lastModifiedBy>Sebastien Metz</cp:lastModifiedBy>
  <cp:revision>754</cp:revision>
  <cp:lastPrinted>2016-02-23T13:36:09Z</cp:lastPrinted>
  <dcterms:created xsi:type="dcterms:W3CDTF">2013-01-04T09:30:06Z</dcterms:created>
  <dcterms:modified xsi:type="dcterms:W3CDTF">2023-03-14T07:34:30Z</dcterms:modified>
</cp:coreProperties>
</file>